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5" r:id="rId3"/>
    <p:sldId id="296" r:id="rId4"/>
    <p:sldId id="327" r:id="rId5"/>
    <p:sldId id="324" r:id="rId6"/>
    <p:sldId id="307" r:id="rId7"/>
    <p:sldId id="326" r:id="rId8"/>
    <p:sldId id="325" r:id="rId9"/>
    <p:sldId id="328" r:id="rId10"/>
    <p:sldId id="332" r:id="rId11"/>
    <p:sldId id="301" r:id="rId12"/>
    <p:sldId id="300" r:id="rId13"/>
    <p:sldId id="320" r:id="rId14"/>
    <p:sldId id="298" r:id="rId15"/>
    <p:sldId id="304" r:id="rId16"/>
    <p:sldId id="305" r:id="rId17"/>
    <p:sldId id="299" r:id="rId18"/>
    <p:sldId id="306" r:id="rId19"/>
    <p:sldId id="302" r:id="rId20"/>
    <p:sldId id="297" r:id="rId21"/>
    <p:sldId id="309" r:id="rId22"/>
    <p:sldId id="303" r:id="rId23"/>
    <p:sldId id="310" r:id="rId24"/>
    <p:sldId id="312" r:id="rId25"/>
    <p:sldId id="311" r:id="rId26"/>
    <p:sldId id="313" r:id="rId27"/>
    <p:sldId id="317" r:id="rId28"/>
    <p:sldId id="318" r:id="rId29"/>
    <p:sldId id="319" r:id="rId30"/>
    <p:sldId id="323" r:id="rId31"/>
    <p:sldId id="322" r:id="rId32"/>
    <p:sldId id="321" r:id="rId33"/>
    <p:sldId id="331" r:id="rId34"/>
    <p:sldId id="329" r:id="rId35"/>
    <p:sldId id="330" r:id="rId36"/>
    <p:sldId id="316" r:id="rId3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97B0"/>
    <a:srgbClr val="BA9953"/>
    <a:srgbClr val="CDA655"/>
    <a:srgbClr val="BD803D"/>
    <a:srgbClr val="A15760"/>
    <a:srgbClr val="7962CC"/>
    <a:srgbClr val="6A65AB"/>
    <a:srgbClr val="222E3C"/>
    <a:srgbClr val="424A53"/>
    <a:srgbClr val="1520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3C2B1-183B-4D0E-AB1F-3D1EC71A64D5}" v="963" dt="2021-02-04T15:07:54.485"/>
    <p1510:client id="{2DFE7208-FEDA-4528-94A6-5F7A53A9DAD0}" v="1944" dt="2021-02-03T19:39:07.489"/>
    <p1510:client id="{3B63AF63-2DBC-4600-963B-9D7A24A0E8C9}" v="1489" dt="2021-02-04T15:44:34.720"/>
    <p1510:client id="{55B81A38-D1E8-4A63-A167-2A96D55F3F0A}" v="2952" dt="2021-02-04T15:54:23.124"/>
    <p1510:client id="{6A576538-6BFA-41C8-96C7-0B2C9F012D77}" v="320" dt="2021-02-04T15:09:23.268"/>
    <p1510:client id="{87ABED3D-AB88-4FA8-B0BD-8ED387759A55}" v="3" dt="2021-02-04T12:12:28.279"/>
    <p1510:client id="{95AF0F6B-CE35-493B-B3A9-7B65721D68A9}" v="230" dt="2021-02-03T18:34:50.163"/>
    <p1510:client id="{96372A23-9460-4E23-9C4C-A53A16FDED18}" v="1" dt="2021-02-04T13:06:40.120"/>
    <p1510:client id="{9CF8141A-B0F1-4ACF-B7BE-8BF8C3BA3446}" v="1602" dt="2021-02-03T21:13:10.842"/>
    <p1510:client id="{FB3E7FEA-A6D4-4330-A488-0C7797B072F7}" v="2180" dt="2021-02-03T21:17:17.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99" autoAdjust="0"/>
  </p:normalViewPr>
  <p:slideViewPr>
    <p:cSldViewPr snapToGrid="0">
      <p:cViewPr varScale="1">
        <p:scale>
          <a:sx n="98" d="100"/>
          <a:sy n="98" d="100"/>
        </p:scale>
        <p:origin x="10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iego\Downloads\GMA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iego\Downloads\GMA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iego\Downloads\GMA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ura\Desktop\UNIVERSIDAD\MUSE\1&#186;%20MUSE\1er%20CUATRI\ENTORNO%20ESPACIAL\GMAT\TRABAJO\GMA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aura\Desktop\UNIVERSIDAD\MUSE\1&#186;%20MUSE\1er%20CUATRI\ENTORNO%20ESPACIAL\GMAT\TRABAJO\GMA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bg2">
                    <a:lumMod val="50000"/>
                  </a:schemeClr>
                </a:solidFill>
                <a:latin typeface="+mn-lt"/>
                <a:ea typeface="+mn-ea"/>
                <a:cs typeface="+mn-cs"/>
              </a:defRPr>
            </a:pPr>
            <a:r>
              <a:rPr lang="es-ES" dirty="0">
                <a:solidFill>
                  <a:schemeClr val="bg2">
                    <a:lumMod val="50000"/>
                  </a:schemeClr>
                </a:solidFill>
              </a:rPr>
              <a:t>Masas</a:t>
            </a:r>
            <a:r>
              <a:rPr lang="es-ES" baseline="0" dirty="0">
                <a:solidFill>
                  <a:schemeClr val="bg2">
                    <a:lumMod val="50000"/>
                  </a:schemeClr>
                </a:solidFill>
              </a:rPr>
              <a:t> consumidas en las maniobra de salida</a:t>
            </a:r>
            <a:endParaRPr lang="es-ES" dirty="0">
              <a:solidFill>
                <a:schemeClr val="bg2">
                  <a:lumMod val="50000"/>
                </a:schemeClr>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bg2">
                  <a:lumMod val="50000"/>
                </a:schemeClr>
              </a:solidFill>
              <a:latin typeface="+mn-lt"/>
              <a:ea typeface="+mn-ea"/>
              <a:cs typeface="+mn-cs"/>
            </a:defRPr>
          </a:pPr>
          <a:endParaRPr lang="en-US"/>
        </a:p>
      </c:txPr>
    </c:title>
    <c:autoTitleDeleted val="0"/>
    <c:plotArea>
      <c:layout>
        <c:manualLayout>
          <c:layoutTarget val="inner"/>
          <c:xMode val="edge"/>
          <c:yMode val="edge"/>
          <c:x val="0.16009492563429573"/>
          <c:y val="0.24654642147353517"/>
          <c:w val="0.80934951881014872"/>
          <c:h val="0.62822297516175063"/>
        </c:manualLayout>
      </c:layout>
      <c:barChart>
        <c:barDir val="col"/>
        <c:grouping val="clustered"/>
        <c:varyColors val="0"/>
        <c:ser>
          <c:idx val="0"/>
          <c:order val="0"/>
          <c:tx>
            <c:v>e=0.1</c:v>
          </c:tx>
          <c:spPr>
            <a:solidFill>
              <a:srgbClr val="8497B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8497B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(Hoja1!$I$7,Hoja1!$I$10)</c:f>
              <c:numCache>
                <c:formatCode>General</c:formatCode>
                <c:ptCount val="2"/>
                <c:pt idx="0">
                  <c:v>600</c:v>
                </c:pt>
                <c:pt idx="1">
                  <c:v>1500</c:v>
                </c:pt>
              </c:numCache>
            </c:numRef>
          </c:cat>
          <c:val>
            <c:numRef>
              <c:f>(Hoja1!$L$7,Hoja1!$L$10)</c:f>
              <c:numCache>
                <c:formatCode>General</c:formatCode>
                <c:ptCount val="2"/>
                <c:pt idx="0">
                  <c:v>222432</c:v>
                </c:pt>
                <c:pt idx="1">
                  <c:v>218320</c:v>
                </c:pt>
              </c:numCache>
            </c:numRef>
          </c:val>
          <c:extLst>
            <c:ext xmlns:c16="http://schemas.microsoft.com/office/drawing/2014/chart" uri="{C3380CC4-5D6E-409C-BE32-E72D297353CC}">
              <c16:uniqueId val="{00000000-3067-4BFE-8E9F-D4BED7C654CC}"/>
            </c:ext>
          </c:extLst>
        </c:ser>
        <c:ser>
          <c:idx val="1"/>
          <c:order val="1"/>
          <c:tx>
            <c:v>e=0.6</c:v>
          </c:tx>
          <c:spPr>
            <a:solidFill>
              <a:srgbClr val="BD803D"/>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BD803D"/>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(Hoja1!$I$7,Hoja1!$I$10)</c:f>
              <c:numCache>
                <c:formatCode>General</c:formatCode>
                <c:ptCount val="2"/>
                <c:pt idx="0">
                  <c:v>600</c:v>
                </c:pt>
                <c:pt idx="1">
                  <c:v>1500</c:v>
                </c:pt>
              </c:numCache>
            </c:numRef>
          </c:cat>
          <c:val>
            <c:numRef>
              <c:f>(Hoja1!$L$8,Hoja1!$L$11)</c:f>
              <c:numCache>
                <c:formatCode>General</c:formatCode>
                <c:ptCount val="2"/>
                <c:pt idx="0">
                  <c:v>20601</c:v>
                </c:pt>
                <c:pt idx="1">
                  <c:v>20601</c:v>
                </c:pt>
              </c:numCache>
            </c:numRef>
          </c:val>
          <c:extLst>
            <c:ext xmlns:c16="http://schemas.microsoft.com/office/drawing/2014/chart" uri="{C3380CC4-5D6E-409C-BE32-E72D297353CC}">
              <c16:uniqueId val="{00000001-3067-4BFE-8E9F-D4BED7C654CC}"/>
            </c:ext>
          </c:extLst>
        </c:ser>
        <c:ser>
          <c:idx val="2"/>
          <c:order val="2"/>
          <c:tx>
            <c:v>flyby</c:v>
          </c:tx>
          <c:spPr>
            <a:solidFill>
              <a:srgbClr val="A1576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A1576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(Hoja1!$L$9,Hoja1!$L$12)</c:f>
              <c:numCache>
                <c:formatCode>General</c:formatCode>
                <c:ptCount val="2"/>
                <c:pt idx="0">
                  <c:v>2616</c:v>
                </c:pt>
                <c:pt idx="1">
                  <c:v>2616</c:v>
                </c:pt>
              </c:numCache>
            </c:numRef>
          </c:val>
          <c:extLst>
            <c:ext xmlns:c16="http://schemas.microsoft.com/office/drawing/2014/chart" uri="{C3380CC4-5D6E-409C-BE32-E72D297353CC}">
              <c16:uniqueId val="{00000002-3067-4BFE-8E9F-D4BED7C654CC}"/>
            </c:ext>
          </c:extLst>
        </c:ser>
        <c:dLbls>
          <c:dLblPos val="outEnd"/>
          <c:showLegendKey val="0"/>
          <c:showVal val="1"/>
          <c:showCatName val="0"/>
          <c:showSerName val="0"/>
          <c:showPercent val="0"/>
          <c:showBubbleSize val="0"/>
        </c:dLbls>
        <c:gapWidth val="100"/>
        <c:overlap val="-24"/>
        <c:axId val="424538255"/>
        <c:axId val="424540335"/>
      </c:barChart>
      <c:catAx>
        <c:axId val="4245382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8497B0"/>
                </a:solidFill>
                <a:latin typeface="+mn-lt"/>
                <a:ea typeface="+mn-ea"/>
                <a:cs typeface="+mn-cs"/>
              </a:defRPr>
            </a:pPr>
            <a:endParaRPr lang="en-US"/>
          </a:p>
        </c:txPr>
        <c:crossAx val="424540335"/>
        <c:crosses val="autoZero"/>
        <c:auto val="1"/>
        <c:lblAlgn val="ctr"/>
        <c:lblOffset val="100"/>
        <c:noMultiLvlLbl val="0"/>
      </c:catAx>
      <c:valAx>
        <c:axId val="424540335"/>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rgbClr val="8497B0"/>
                    </a:solidFill>
                    <a:latin typeface="+mn-lt"/>
                    <a:ea typeface="+mn-ea"/>
                    <a:cs typeface="+mn-cs"/>
                  </a:defRPr>
                </a:pPr>
                <a:r>
                  <a:rPr lang="es-ES" sz="1200" b="0" i="0" dirty="0">
                    <a:effectLst/>
                  </a:rPr>
                  <a:t>𝑀_PH𝐹  (𝑘𝑔)</a:t>
                </a:r>
                <a:endParaRPr lang="en-GB" sz="1200" dirty="0">
                  <a:effectLst/>
                </a:endParaRPr>
              </a:p>
            </c:rich>
          </c:tx>
          <c:layout>
            <c:manualLayout>
              <c:xMode val="edge"/>
              <c:yMode val="edge"/>
              <c:x val="3.3308571824877738E-2"/>
              <c:y val="0.3879921153973631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rgbClr val="8497B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8497B0"/>
                </a:solidFill>
                <a:latin typeface="+mn-lt"/>
                <a:ea typeface="+mn-ea"/>
                <a:cs typeface="+mn-cs"/>
              </a:defRPr>
            </a:pPr>
            <a:endParaRPr lang="en-US"/>
          </a:p>
        </c:txPr>
        <c:crossAx val="424538255"/>
        <c:crosses val="autoZero"/>
        <c:crossBetween val="between"/>
      </c:valAx>
      <c:spPr>
        <a:noFill/>
        <a:ln>
          <a:noFill/>
        </a:ln>
        <a:effectLst/>
      </c:spPr>
    </c:plotArea>
    <c:legend>
      <c:legendPos val="b"/>
      <c:layout>
        <c:manualLayout>
          <c:xMode val="edge"/>
          <c:yMode val="edge"/>
          <c:x val="0.68801240988541423"/>
          <c:y val="0.17222960152989308"/>
          <c:w val="0.27396197097331171"/>
          <c:h val="0.1066156743999309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bg2">
                    <a:lumMod val="50000"/>
                  </a:schemeClr>
                </a:solidFill>
                <a:latin typeface="+mn-lt"/>
                <a:ea typeface="+mn-ea"/>
                <a:cs typeface="+mn-cs"/>
              </a:defRPr>
            </a:pPr>
            <a:r>
              <a:rPr lang="es-ES" dirty="0">
                <a:solidFill>
                  <a:schemeClr val="bg2">
                    <a:lumMod val="50000"/>
                  </a:schemeClr>
                </a:solidFill>
              </a:rPr>
              <a:t>Masas</a:t>
            </a:r>
            <a:r>
              <a:rPr lang="es-ES" baseline="0" dirty="0">
                <a:solidFill>
                  <a:schemeClr val="bg2">
                    <a:lumMod val="50000"/>
                  </a:schemeClr>
                </a:solidFill>
              </a:rPr>
              <a:t> consumidas en las maniobras de corrección</a:t>
            </a:r>
            <a:endParaRPr lang="es-ES" dirty="0">
              <a:solidFill>
                <a:schemeClr val="bg2">
                  <a:lumMod val="50000"/>
                </a:schemeClr>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bg2">
                  <a:lumMod val="50000"/>
                </a:schemeClr>
              </a:solidFill>
              <a:latin typeface="+mn-lt"/>
              <a:ea typeface="+mn-ea"/>
              <a:cs typeface="+mn-cs"/>
            </a:defRPr>
          </a:pPr>
          <a:endParaRPr lang="en-US"/>
        </a:p>
      </c:txPr>
    </c:title>
    <c:autoTitleDeleted val="0"/>
    <c:plotArea>
      <c:layout>
        <c:manualLayout>
          <c:layoutTarget val="inner"/>
          <c:xMode val="edge"/>
          <c:yMode val="edge"/>
          <c:x val="0.16009492563429573"/>
          <c:y val="0.18300925925925926"/>
          <c:w val="0.80934951881014872"/>
          <c:h val="0.65999160937115353"/>
        </c:manualLayout>
      </c:layout>
      <c:barChart>
        <c:barDir val="col"/>
        <c:grouping val="clustered"/>
        <c:varyColors val="0"/>
        <c:ser>
          <c:idx val="0"/>
          <c:order val="0"/>
          <c:tx>
            <c:v>e=0.1</c:v>
          </c:tx>
          <c:spPr>
            <a:solidFill>
              <a:srgbClr val="8497B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8497B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(Hoja1!$I$7,Hoja1!$I$10)</c:f>
              <c:numCache>
                <c:formatCode>General</c:formatCode>
                <c:ptCount val="2"/>
                <c:pt idx="0">
                  <c:v>600</c:v>
                </c:pt>
                <c:pt idx="1">
                  <c:v>1500</c:v>
                </c:pt>
              </c:numCache>
            </c:numRef>
          </c:cat>
          <c:val>
            <c:numRef>
              <c:f>(Hoja1!$L$7,Hoja1!$L$10)</c:f>
              <c:numCache>
                <c:formatCode>General</c:formatCode>
                <c:ptCount val="2"/>
                <c:pt idx="0">
                  <c:v>2310</c:v>
                </c:pt>
                <c:pt idx="1">
                  <c:v>2310</c:v>
                </c:pt>
              </c:numCache>
            </c:numRef>
          </c:val>
          <c:extLst>
            <c:ext xmlns:c16="http://schemas.microsoft.com/office/drawing/2014/chart" uri="{C3380CC4-5D6E-409C-BE32-E72D297353CC}">
              <c16:uniqueId val="{00000000-ED6A-4EE5-9D38-9A7D2FA36E18}"/>
            </c:ext>
          </c:extLst>
        </c:ser>
        <c:ser>
          <c:idx val="1"/>
          <c:order val="1"/>
          <c:tx>
            <c:v>e=0.6</c:v>
          </c:tx>
          <c:spPr>
            <a:solidFill>
              <a:srgbClr val="BD803D"/>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CDA655"/>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(Hoja1!$I$7,Hoja1!$I$10)</c:f>
              <c:numCache>
                <c:formatCode>General</c:formatCode>
                <c:ptCount val="2"/>
                <c:pt idx="0">
                  <c:v>600</c:v>
                </c:pt>
                <c:pt idx="1">
                  <c:v>1500</c:v>
                </c:pt>
              </c:numCache>
            </c:numRef>
          </c:cat>
          <c:val>
            <c:numRef>
              <c:f>(Hoja1!$L$8,Hoja1!$L$11)</c:f>
              <c:numCache>
                <c:formatCode>General</c:formatCode>
                <c:ptCount val="2"/>
                <c:pt idx="0">
                  <c:v>390</c:v>
                </c:pt>
                <c:pt idx="1">
                  <c:v>390</c:v>
                </c:pt>
              </c:numCache>
            </c:numRef>
          </c:val>
          <c:extLst>
            <c:ext xmlns:c16="http://schemas.microsoft.com/office/drawing/2014/chart" uri="{C3380CC4-5D6E-409C-BE32-E72D297353CC}">
              <c16:uniqueId val="{00000001-ED6A-4EE5-9D38-9A7D2FA36E18}"/>
            </c:ext>
          </c:extLst>
        </c:ser>
        <c:ser>
          <c:idx val="2"/>
          <c:order val="2"/>
          <c:tx>
            <c:v>flyby</c:v>
          </c:tx>
          <c:spPr>
            <a:solidFill>
              <a:srgbClr val="A1576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A1576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(Hoja1!$L$9,Hoja1!$L$12)</c:f>
              <c:numCache>
                <c:formatCode>General</c:formatCode>
                <c:ptCount val="2"/>
                <c:pt idx="0">
                  <c:v>68</c:v>
                </c:pt>
                <c:pt idx="1">
                  <c:v>68</c:v>
                </c:pt>
              </c:numCache>
            </c:numRef>
          </c:val>
          <c:extLst>
            <c:ext xmlns:c16="http://schemas.microsoft.com/office/drawing/2014/chart" uri="{C3380CC4-5D6E-409C-BE32-E72D297353CC}">
              <c16:uniqueId val="{00000002-ED6A-4EE5-9D38-9A7D2FA36E18}"/>
            </c:ext>
          </c:extLst>
        </c:ser>
        <c:dLbls>
          <c:dLblPos val="outEnd"/>
          <c:showLegendKey val="0"/>
          <c:showVal val="1"/>
          <c:showCatName val="0"/>
          <c:showSerName val="0"/>
          <c:showPercent val="0"/>
          <c:showBubbleSize val="0"/>
        </c:dLbls>
        <c:gapWidth val="100"/>
        <c:overlap val="-24"/>
        <c:axId val="424538255"/>
        <c:axId val="424540335"/>
      </c:barChart>
      <c:catAx>
        <c:axId val="4245382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8497B0"/>
                </a:solidFill>
                <a:latin typeface="+mn-lt"/>
                <a:ea typeface="+mn-ea"/>
                <a:cs typeface="+mn-cs"/>
              </a:defRPr>
            </a:pPr>
            <a:endParaRPr lang="en-US"/>
          </a:p>
        </c:txPr>
        <c:crossAx val="424540335"/>
        <c:crosses val="autoZero"/>
        <c:auto val="1"/>
        <c:lblAlgn val="ctr"/>
        <c:lblOffset val="100"/>
        <c:noMultiLvlLbl val="0"/>
      </c:catAx>
      <c:valAx>
        <c:axId val="424540335"/>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rgbClr val="8497B0"/>
                    </a:solidFill>
                    <a:latin typeface="+mn-lt"/>
                    <a:ea typeface="+mn-ea"/>
                    <a:cs typeface="+mn-cs"/>
                  </a:defRPr>
                </a:pPr>
                <a:r>
                  <a:rPr lang="es-ES">
                    <a:solidFill>
                      <a:srgbClr val="8497B0"/>
                    </a:solidFill>
                  </a:rPr>
                  <a:t>M_{MPHF} </a:t>
                </a:r>
              </a:p>
            </c:rich>
          </c:tx>
          <c:layout>
            <c:manualLayout>
              <c:xMode val="edge"/>
              <c:yMode val="edge"/>
              <c:x val="4.3491054443882585E-2"/>
              <c:y val="0.44358693258580767"/>
            </c:manualLayout>
          </c:layout>
          <c:overlay val="0"/>
          <c:spPr>
            <a:noFill/>
            <a:ln>
              <a:noFill/>
            </a:ln>
            <a:effectLst/>
          </c:spPr>
          <c:txPr>
            <a:bodyPr rot="-5400000" spcFirstLastPara="1" vertOverflow="ellipsis" vert="horz" wrap="square" anchor="ctr" anchorCtr="1"/>
            <a:lstStyle/>
            <a:p>
              <a:pPr>
                <a:defRPr sz="900" b="0" i="0" u="none" strike="noStrike" kern="1200" baseline="0">
                  <a:solidFill>
                    <a:srgbClr val="8497B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8497B0"/>
                </a:solidFill>
                <a:latin typeface="+mn-lt"/>
                <a:ea typeface="+mn-ea"/>
                <a:cs typeface="+mn-cs"/>
              </a:defRPr>
            </a:pPr>
            <a:endParaRPr lang="en-US"/>
          </a:p>
        </c:txPr>
        <c:crossAx val="424538255"/>
        <c:crosses val="autoZero"/>
        <c:crossBetween val="between"/>
      </c:valAx>
      <c:spPr>
        <a:noFill/>
        <a:ln>
          <a:noFill/>
        </a:ln>
        <a:effectLst/>
      </c:spPr>
    </c:plotArea>
    <c:legend>
      <c:legendPos val="b"/>
      <c:layout>
        <c:manualLayout>
          <c:xMode val="edge"/>
          <c:yMode val="edge"/>
          <c:x val="0.67841614041071752"/>
          <c:y val="0.12501608801587055"/>
          <c:w val="0.30392326474924197"/>
          <c:h val="5.102076526148517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bg2">
                    <a:lumMod val="50000"/>
                  </a:schemeClr>
                </a:solidFill>
                <a:latin typeface="+mn-lt"/>
                <a:ea typeface="+mn-ea"/>
                <a:cs typeface="+mn-cs"/>
              </a:defRPr>
            </a:pPr>
            <a:r>
              <a:rPr lang="es-ES" sz="1600" b="1" i="0" baseline="0" dirty="0">
                <a:solidFill>
                  <a:schemeClr val="bg2">
                    <a:lumMod val="50000"/>
                  </a:schemeClr>
                </a:solidFill>
                <a:effectLst/>
              </a:rPr>
              <a:t>Tiempos necesarios en las maniobras de </a:t>
            </a:r>
            <a:r>
              <a:rPr lang="es-ES" sz="1600" b="1" i="0" u="none" strike="noStrike" baseline="0" dirty="0">
                <a:effectLst/>
              </a:rPr>
              <a:t>corrección</a:t>
            </a:r>
            <a:endParaRPr lang="es-ES" sz="1600" dirty="0">
              <a:solidFill>
                <a:schemeClr val="bg2">
                  <a:lumMod val="50000"/>
                </a:schemeClr>
              </a:solidFill>
              <a:effectLst/>
            </a:endParaRPr>
          </a:p>
        </c:rich>
      </c:tx>
      <c:layout>
        <c:manualLayout>
          <c:xMode val="edge"/>
          <c:yMode val="edge"/>
          <c:x val="0.11666687429386788"/>
          <c:y val="5.3555917287588422E-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bg2">
                  <a:lumMod val="50000"/>
                </a:schemeClr>
              </a:solidFill>
              <a:latin typeface="+mn-lt"/>
              <a:ea typeface="+mn-ea"/>
              <a:cs typeface="+mn-cs"/>
            </a:defRPr>
          </a:pPr>
          <a:endParaRPr lang="en-US"/>
        </a:p>
      </c:txPr>
    </c:title>
    <c:autoTitleDeleted val="0"/>
    <c:plotArea>
      <c:layout>
        <c:manualLayout>
          <c:layoutTarget val="inner"/>
          <c:xMode val="edge"/>
          <c:yMode val="edge"/>
          <c:x val="0.16009492563429573"/>
          <c:y val="0.18300925925925926"/>
          <c:w val="0.80934951881014872"/>
          <c:h val="0.65999160937115353"/>
        </c:manualLayout>
      </c:layout>
      <c:barChart>
        <c:barDir val="col"/>
        <c:grouping val="clustered"/>
        <c:varyColors val="0"/>
        <c:ser>
          <c:idx val="0"/>
          <c:order val="0"/>
          <c:tx>
            <c:v>e=0.1</c:v>
          </c:tx>
          <c:spPr>
            <a:solidFill>
              <a:srgbClr val="8497B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8497B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(Hoja1!$I$7,Hoja1!$I$10)</c:f>
              <c:numCache>
                <c:formatCode>General</c:formatCode>
                <c:ptCount val="2"/>
                <c:pt idx="0">
                  <c:v>600</c:v>
                </c:pt>
                <c:pt idx="1">
                  <c:v>1500</c:v>
                </c:pt>
              </c:numCache>
            </c:numRef>
          </c:cat>
          <c:val>
            <c:numRef>
              <c:f>(Hoja1!$K$7,Hoja1!$K$10)</c:f>
              <c:numCache>
                <c:formatCode>General</c:formatCode>
                <c:ptCount val="2"/>
                <c:pt idx="0">
                  <c:v>170000</c:v>
                </c:pt>
                <c:pt idx="1">
                  <c:v>170000</c:v>
                </c:pt>
              </c:numCache>
            </c:numRef>
          </c:val>
          <c:extLst>
            <c:ext xmlns:c16="http://schemas.microsoft.com/office/drawing/2014/chart" uri="{C3380CC4-5D6E-409C-BE32-E72D297353CC}">
              <c16:uniqueId val="{00000000-FEE3-441A-8873-7F95D79B8DC9}"/>
            </c:ext>
          </c:extLst>
        </c:ser>
        <c:ser>
          <c:idx val="1"/>
          <c:order val="1"/>
          <c:tx>
            <c:v>e=0.6</c:v>
          </c:tx>
          <c:spPr>
            <a:solidFill>
              <a:srgbClr val="BD803D"/>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BD803D"/>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(Hoja1!$I$7,Hoja1!$I$10)</c:f>
              <c:numCache>
                <c:formatCode>General</c:formatCode>
                <c:ptCount val="2"/>
                <c:pt idx="0">
                  <c:v>600</c:v>
                </c:pt>
                <c:pt idx="1">
                  <c:v>1500</c:v>
                </c:pt>
              </c:numCache>
            </c:numRef>
          </c:cat>
          <c:val>
            <c:numRef>
              <c:f>(Hoja1!$K$8,Hoja1!$K$11)</c:f>
              <c:numCache>
                <c:formatCode>General</c:formatCode>
                <c:ptCount val="2"/>
                <c:pt idx="0">
                  <c:v>28700</c:v>
                </c:pt>
                <c:pt idx="1">
                  <c:v>28700</c:v>
                </c:pt>
              </c:numCache>
            </c:numRef>
          </c:val>
          <c:extLst>
            <c:ext xmlns:c16="http://schemas.microsoft.com/office/drawing/2014/chart" uri="{C3380CC4-5D6E-409C-BE32-E72D297353CC}">
              <c16:uniqueId val="{00000001-FEE3-441A-8873-7F95D79B8DC9}"/>
            </c:ext>
          </c:extLst>
        </c:ser>
        <c:ser>
          <c:idx val="2"/>
          <c:order val="2"/>
          <c:tx>
            <c:v>flyby</c:v>
          </c:tx>
          <c:spPr>
            <a:solidFill>
              <a:srgbClr val="A1576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A1576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(Hoja1!$K$9,Hoja1!$K$12)</c:f>
              <c:numCache>
                <c:formatCode>General</c:formatCode>
                <c:ptCount val="2"/>
                <c:pt idx="0">
                  <c:v>5000</c:v>
                </c:pt>
                <c:pt idx="1">
                  <c:v>5000</c:v>
                </c:pt>
              </c:numCache>
            </c:numRef>
          </c:val>
          <c:extLst>
            <c:ext xmlns:c16="http://schemas.microsoft.com/office/drawing/2014/chart" uri="{C3380CC4-5D6E-409C-BE32-E72D297353CC}">
              <c16:uniqueId val="{00000002-FEE3-441A-8873-7F95D79B8DC9}"/>
            </c:ext>
          </c:extLst>
        </c:ser>
        <c:dLbls>
          <c:dLblPos val="outEnd"/>
          <c:showLegendKey val="0"/>
          <c:showVal val="1"/>
          <c:showCatName val="0"/>
          <c:showSerName val="0"/>
          <c:showPercent val="0"/>
          <c:showBubbleSize val="0"/>
        </c:dLbls>
        <c:gapWidth val="100"/>
        <c:overlap val="-24"/>
        <c:axId val="424538255"/>
        <c:axId val="424540335"/>
      </c:barChart>
      <c:catAx>
        <c:axId val="4245382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8497B0"/>
                </a:solidFill>
                <a:latin typeface="+mn-lt"/>
                <a:ea typeface="+mn-ea"/>
                <a:cs typeface="+mn-cs"/>
              </a:defRPr>
            </a:pPr>
            <a:endParaRPr lang="en-US"/>
          </a:p>
        </c:txPr>
        <c:crossAx val="424540335"/>
        <c:crosses val="autoZero"/>
        <c:auto val="1"/>
        <c:lblAlgn val="ctr"/>
        <c:lblOffset val="100"/>
        <c:noMultiLvlLbl val="0"/>
      </c:catAx>
      <c:valAx>
        <c:axId val="424540335"/>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rgbClr val="8497B0"/>
                    </a:solidFill>
                    <a:latin typeface="+mn-lt"/>
                    <a:ea typeface="+mn-ea"/>
                    <a:cs typeface="+mn-cs"/>
                  </a:defRPr>
                </a:pPr>
                <a:r>
                  <a:rPr lang="es-ES" dirty="0">
                    <a:solidFill>
                      <a:srgbClr val="8497B0"/>
                    </a:solidFill>
                  </a:rPr>
                  <a:t>t_{</a:t>
                </a:r>
                <a:r>
                  <a:rPr lang="es-ES" dirty="0" err="1">
                    <a:solidFill>
                      <a:srgbClr val="8497B0"/>
                    </a:solidFill>
                  </a:rPr>
                  <a:t>bFF</a:t>
                </a:r>
                <a:r>
                  <a:rPr lang="es-ES" dirty="0">
                    <a:solidFill>
                      <a:srgbClr val="8497B0"/>
                    </a:solidFill>
                  </a:rPr>
                  <a:t>} </a:t>
                </a:r>
              </a:p>
            </c:rich>
          </c:tx>
          <c:overlay val="0"/>
          <c:spPr>
            <a:noFill/>
            <a:ln>
              <a:noFill/>
            </a:ln>
            <a:effectLst/>
          </c:spPr>
          <c:txPr>
            <a:bodyPr rot="-5400000" spcFirstLastPara="1" vertOverflow="ellipsis" vert="horz" wrap="square" anchor="ctr" anchorCtr="1"/>
            <a:lstStyle/>
            <a:p>
              <a:pPr>
                <a:defRPr sz="900" b="0" i="0" u="none" strike="noStrike" kern="1200" baseline="0">
                  <a:solidFill>
                    <a:srgbClr val="8497B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8497B0"/>
                </a:solidFill>
                <a:latin typeface="+mn-lt"/>
                <a:ea typeface="+mn-ea"/>
                <a:cs typeface="+mn-cs"/>
              </a:defRPr>
            </a:pPr>
            <a:endParaRPr lang="en-US"/>
          </a:p>
        </c:txPr>
        <c:crossAx val="424538255"/>
        <c:crosses val="autoZero"/>
        <c:crossBetween val="between"/>
      </c:valAx>
      <c:spPr>
        <a:noFill/>
        <a:ln>
          <a:noFill/>
        </a:ln>
        <a:effectLst/>
      </c:spPr>
    </c:plotArea>
    <c:legend>
      <c:legendPos val="b"/>
      <c:layout>
        <c:manualLayout>
          <c:xMode val="edge"/>
          <c:yMode val="edge"/>
          <c:x val="0.75722027213718057"/>
          <c:y val="0.12613600313508871"/>
          <c:w val="0.2157420827756408"/>
          <c:h val="5.102076526148517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s-ES">
                <a:solidFill>
                  <a:schemeClr val="bg1">
                    <a:lumMod val="85000"/>
                  </a:schemeClr>
                </a:solidFill>
              </a:rPr>
              <a:t>Masas</a:t>
            </a:r>
            <a:r>
              <a:rPr lang="es-ES" baseline="0">
                <a:solidFill>
                  <a:schemeClr val="bg1">
                    <a:lumMod val="85000"/>
                  </a:schemeClr>
                </a:solidFill>
              </a:rPr>
              <a:t> consumidas en las maniobras de frenado</a:t>
            </a:r>
            <a:endParaRPr lang="es-ES">
              <a:solidFill>
                <a:schemeClr val="bg1">
                  <a:lumMod val="85000"/>
                </a:schemeClr>
              </a:solidFill>
            </a:endParaRPr>
          </a:p>
        </c:rich>
      </c:tx>
      <c:layout>
        <c:manualLayout>
          <c:xMode val="edge"/>
          <c:yMode val="edge"/>
          <c:x val="0.12810992415215058"/>
          <c:y val="2.0999736263154805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009492563429573"/>
          <c:y val="0.18300925925925926"/>
          <c:w val="0.80934951881014872"/>
          <c:h val="0.65999160937115353"/>
        </c:manualLayout>
      </c:layout>
      <c:barChart>
        <c:barDir val="col"/>
        <c:grouping val="clustered"/>
        <c:varyColors val="0"/>
        <c:ser>
          <c:idx val="0"/>
          <c:order val="0"/>
          <c:tx>
            <c:v>e=0.1</c:v>
          </c:tx>
          <c:spPr>
            <a:solidFill>
              <a:srgbClr val="8497B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8497B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(Hoja1!$I$7,Hoja1!$I$9)</c:f>
              <c:numCache>
                <c:formatCode>General</c:formatCode>
                <c:ptCount val="2"/>
                <c:pt idx="0">
                  <c:v>600</c:v>
                </c:pt>
                <c:pt idx="1">
                  <c:v>1500</c:v>
                </c:pt>
              </c:numCache>
            </c:numRef>
          </c:cat>
          <c:val>
            <c:numRef>
              <c:f>(Hoja1!$L$7,Hoja1!$L$9)</c:f>
              <c:numCache>
                <c:formatCode>General</c:formatCode>
                <c:ptCount val="2"/>
                <c:pt idx="0">
                  <c:v>8512.3279999999995</c:v>
                </c:pt>
                <c:pt idx="1">
                  <c:v>8649.223</c:v>
                </c:pt>
              </c:numCache>
            </c:numRef>
          </c:val>
          <c:extLst>
            <c:ext xmlns:c16="http://schemas.microsoft.com/office/drawing/2014/chart" uri="{C3380CC4-5D6E-409C-BE32-E72D297353CC}">
              <c16:uniqueId val="{00000000-9665-41C0-AD01-465EB71C5EEC}"/>
            </c:ext>
          </c:extLst>
        </c:ser>
        <c:ser>
          <c:idx val="1"/>
          <c:order val="1"/>
          <c:tx>
            <c:v>e=0.6</c:v>
          </c:tx>
          <c:spPr>
            <a:solidFill>
              <a:srgbClr val="BD803D"/>
            </a:solidFill>
            <a:ln>
              <a:noFill/>
            </a:ln>
            <a:effectLst>
              <a:outerShdw blurRad="57150" dist="19050" dir="5400000" algn="ctr" rotWithShape="0">
                <a:srgbClr val="000000">
                  <a:alpha val="63000"/>
                </a:srgbClr>
              </a:outerShdw>
            </a:effectLst>
          </c:spPr>
          <c:invertIfNegative val="0"/>
          <c:dLbls>
            <c:dLbl>
              <c:idx val="0"/>
              <c:layout>
                <c:manualLayout>
                  <c:x val="0"/>
                  <c:y val="-3.687307069641907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65-41C0-AD01-465EB71C5EE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BD803D"/>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(Hoja1!$I$7,Hoja1!$I$9)</c:f>
              <c:numCache>
                <c:formatCode>General</c:formatCode>
                <c:ptCount val="2"/>
                <c:pt idx="0">
                  <c:v>600</c:v>
                </c:pt>
                <c:pt idx="1">
                  <c:v>1500</c:v>
                </c:pt>
              </c:numCache>
            </c:numRef>
          </c:cat>
          <c:val>
            <c:numRef>
              <c:f>(Hoja1!$L$8,Hoja1!$L$10)</c:f>
              <c:numCache>
                <c:formatCode>General</c:formatCode>
                <c:ptCount val="2"/>
                <c:pt idx="0">
                  <c:v>3413.9879999999998</c:v>
                </c:pt>
                <c:pt idx="1">
                  <c:v>2407.5369999999998</c:v>
                </c:pt>
              </c:numCache>
            </c:numRef>
          </c:val>
          <c:extLst>
            <c:ext xmlns:c16="http://schemas.microsoft.com/office/drawing/2014/chart" uri="{C3380CC4-5D6E-409C-BE32-E72D297353CC}">
              <c16:uniqueId val="{00000001-9665-41C0-AD01-465EB71C5EEC}"/>
            </c:ext>
          </c:extLst>
        </c:ser>
        <c:dLbls>
          <c:dLblPos val="outEnd"/>
          <c:showLegendKey val="0"/>
          <c:showVal val="1"/>
          <c:showCatName val="0"/>
          <c:showSerName val="0"/>
          <c:showPercent val="0"/>
          <c:showBubbleSize val="0"/>
        </c:dLbls>
        <c:gapWidth val="100"/>
        <c:overlap val="-24"/>
        <c:axId val="424538255"/>
        <c:axId val="424540335"/>
      </c:barChart>
      <c:catAx>
        <c:axId val="4245382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24540335"/>
        <c:crosses val="autoZero"/>
        <c:auto val="1"/>
        <c:lblAlgn val="ctr"/>
        <c:lblOffset val="100"/>
        <c:noMultiLvlLbl val="0"/>
      </c:catAx>
      <c:valAx>
        <c:axId val="4245403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24538255"/>
        <c:crosses val="autoZero"/>
        <c:crossBetween val="between"/>
        <c:majorUnit val="2000"/>
      </c:valAx>
      <c:spPr>
        <a:noFill/>
        <a:ln>
          <a:noFill/>
        </a:ln>
        <a:effectLst/>
      </c:spPr>
    </c:plotArea>
    <c:legend>
      <c:legendPos val="b"/>
      <c:layout>
        <c:manualLayout>
          <c:xMode val="edge"/>
          <c:yMode val="edge"/>
          <c:x val="0.7645392626043046"/>
          <c:y val="0.10387027879525516"/>
          <c:w val="0.20286984156114388"/>
          <c:h val="0.10551185628909417"/>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r>
              <a:rPr lang="es-ES" sz="1600" b="1" i="0" baseline="0">
                <a:solidFill>
                  <a:schemeClr val="bg1">
                    <a:lumMod val="85000"/>
                  </a:schemeClr>
                </a:solidFill>
                <a:effectLst/>
              </a:rPr>
              <a:t>Tiempos en las maniobras de frenado</a:t>
            </a:r>
            <a:endParaRPr lang="es-ES" sz="1600">
              <a:solidFill>
                <a:schemeClr val="bg1">
                  <a:lumMod val="85000"/>
                </a:schemeClr>
              </a:solidFill>
              <a:effectLst/>
            </a:endParaRPr>
          </a:p>
        </c:rich>
      </c:tx>
      <c:layout>
        <c:manualLayout>
          <c:xMode val="edge"/>
          <c:yMode val="edge"/>
          <c:x val="0.17486118511936619"/>
          <c:y val="2.2527690885017014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0.16009492563429573"/>
          <c:y val="0.18300925925925926"/>
          <c:w val="0.80934951881014872"/>
          <c:h val="0.65999160937115353"/>
        </c:manualLayout>
      </c:layout>
      <c:barChart>
        <c:barDir val="col"/>
        <c:grouping val="clustered"/>
        <c:varyColors val="0"/>
        <c:ser>
          <c:idx val="0"/>
          <c:order val="0"/>
          <c:tx>
            <c:v>e=0.1</c:v>
          </c:tx>
          <c:spPr>
            <a:solidFill>
              <a:srgbClr val="8497B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8497B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(Hoja1!$I$7,Hoja1!$I$9)</c:f>
              <c:numCache>
                <c:formatCode>General</c:formatCode>
                <c:ptCount val="2"/>
                <c:pt idx="0">
                  <c:v>600</c:v>
                </c:pt>
                <c:pt idx="1">
                  <c:v>1500</c:v>
                </c:pt>
              </c:numCache>
            </c:numRef>
          </c:cat>
          <c:val>
            <c:numRef>
              <c:f>(Hoja1!$K$7,Hoja1!$K$9)</c:f>
              <c:numCache>
                <c:formatCode>General</c:formatCode>
                <c:ptCount val="2"/>
                <c:pt idx="0">
                  <c:v>90.664000000000001</c:v>
                </c:pt>
                <c:pt idx="1">
                  <c:v>92.122</c:v>
                </c:pt>
              </c:numCache>
            </c:numRef>
          </c:val>
          <c:extLst>
            <c:ext xmlns:c16="http://schemas.microsoft.com/office/drawing/2014/chart" uri="{C3380CC4-5D6E-409C-BE32-E72D297353CC}">
              <c16:uniqueId val="{00000000-1BC3-4792-948F-3AB486765014}"/>
            </c:ext>
          </c:extLst>
        </c:ser>
        <c:ser>
          <c:idx val="1"/>
          <c:order val="1"/>
          <c:tx>
            <c:v>e=0.6</c:v>
          </c:tx>
          <c:spPr>
            <a:solidFill>
              <a:srgbClr val="BD803D"/>
            </a:solidFill>
            <a:ln>
              <a:noFill/>
            </a:ln>
            <a:effectLst>
              <a:outerShdw blurRad="57150" dist="19050" dir="5400000" algn="ctr" rotWithShape="0">
                <a:srgbClr val="000000">
                  <a:alpha val="63000"/>
                </a:srgbClr>
              </a:outerShdw>
            </a:effectLst>
          </c:spPr>
          <c:invertIfNegative val="0"/>
          <c:dLbls>
            <c:dLbl>
              <c:idx val="0"/>
              <c:layout>
                <c:manualLayout>
                  <c:x val="-4.8794047433576735E-3"/>
                  <c:y val="-2.562647211687061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BC3-4792-948F-3AB486765014}"/>
                </c:ext>
              </c:extLst>
            </c:dLbl>
            <c:dLbl>
              <c:idx val="1"/>
              <c:layout>
                <c:manualLayout>
                  <c:x val="0"/>
                  <c:y val="-1.09827737643731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BC3-4792-948F-3AB48676501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BD803D"/>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(Hoja1!$I$7,Hoja1!$I$9)</c:f>
              <c:numCache>
                <c:formatCode>General</c:formatCode>
                <c:ptCount val="2"/>
                <c:pt idx="0">
                  <c:v>600</c:v>
                </c:pt>
                <c:pt idx="1">
                  <c:v>1500</c:v>
                </c:pt>
              </c:numCache>
            </c:numRef>
          </c:cat>
          <c:val>
            <c:numRef>
              <c:f>(Hoja1!$K$8,Hoja1!$K$10)</c:f>
              <c:numCache>
                <c:formatCode>General</c:formatCode>
                <c:ptCount val="2"/>
                <c:pt idx="0">
                  <c:v>36.362000000000002</c:v>
                </c:pt>
                <c:pt idx="1">
                  <c:v>36.292999999999999</c:v>
                </c:pt>
              </c:numCache>
            </c:numRef>
          </c:val>
          <c:extLst>
            <c:ext xmlns:c16="http://schemas.microsoft.com/office/drawing/2014/chart" uri="{C3380CC4-5D6E-409C-BE32-E72D297353CC}">
              <c16:uniqueId val="{00000001-1BC3-4792-948F-3AB486765014}"/>
            </c:ext>
          </c:extLst>
        </c:ser>
        <c:dLbls>
          <c:dLblPos val="outEnd"/>
          <c:showLegendKey val="0"/>
          <c:showVal val="1"/>
          <c:showCatName val="0"/>
          <c:showSerName val="0"/>
          <c:showPercent val="0"/>
          <c:showBubbleSize val="0"/>
        </c:dLbls>
        <c:gapWidth val="100"/>
        <c:overlap val="-24"/>
        <c:axId val="424538255"/>
        <c:axId val="424540335"/>
      </c:barChart>
      <c:catAx>
        <c:axId val="424538255"/>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24540335"/>
        <c:crosses val="autoZero"/>
        <c:auto val="1"/>
        <c:lblAlgn val="ctr"/>
        <c:lblOffset val="100"/>
        <c:noMultiLvlLbl val="0"/>
      </c:catAx>
      <c:valAx>
        <c:axId val="424540335"/>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24538255"/>
        <c:crosses val="autoZero"/>
        <c:crossBetween val="between"/>
        <c:majorUnit val="20"/>
      </c:valAx>
      <c:spPr>
        <a:noFill/>
        <a:ln>
          <a:noFill/>
        </a:ln>
        <a:effectLst/>
      </c:spPr>
    </c:plotArea>
    <c:legend>
      <c:legendPos val="b"/>
      <c:layout>
        <c:manualLayout>
          <c:xMode val="edge"/>
          <c:yMode val="edge"/>
          <c:x val="0.76692735622901165"/>
          <c:y val="0.11111280865269615"/>
          <c:w val="0.20141203057581011"/>
          <c:h val="9.4344620991972203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A2ED9-0B0F-451F-AA93-5AEDBC781605}" type="datetimeFigureOut">
              <a:rPr lang="es-ES" smtClean="0"/>
              <a:t>04/02/2021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F17B6-3408-41B0-B6C1-90CCD445AC82}" type="slidenum">
              <a:rPr lang="es-ES" smtClean="0"/>
              <a:t>‹#›</a:t>
            </a:fld>
            <a:endParaRPr lang="es-ES"/>
          </a:p>
        </p:txBody>
      </p:sp>
    </p:spTree>
    <p:extLst>
      <p:ext uri="{BB962C8B-B14F-4D97-AF65-F5344CB8AC3E}">
        <p14:creationId xmlns:p14="http://schemas.microsoft.com/office/powerpoint/2010/main" val="4038534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7F17B6-3408-41B0-B6C1-90CCD445AC82}" type="slidenum">
              <a:rPr lang="es-ES" smtClean="0"/>
              <a:t>3</a:t>
            </a:fld>
            <a:endParaRPr lang="es-ES"/>
          </a:p>
        </p:txBody>
      </p:sp>
    </p:spTree>
    <p:extLst>
      <p:ext uri="{BB962C8B-B14F-4D97-AF65-F5344CB8AC3E}">
        <p14:creationId xmlns:p14="http://schemas.microsoft.com/office/powerpoint/2010/main" val="3019052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Una vez realizada la primera aproximación a la misión a través de impulsos instantáneos, se puede proceder a un estudio más realista de la transferencia. En este caso, se han de definir motores que trabajan con tiempos de encendido, ya que su empuje e impulso específico son fijos, y se debe tener en cuenta la consumición de masa en las maniobras. La masa de propulsante consumida se ha calculado a partir de la relación mostrada en la Ecuación \</a:t>
            </a:r>
            <a:r>
              <a:rPr lang="es-ES" err="1"/>
              <a:t>eqref</a:t>
            </a:r>
            <a:r>
              <a:rPr lang="es-ES"/>
              <a:t>{</a:t>
            </a:r>
            <a:r>
              <a:rPr lang="es-ES" err="1"/>
              <a:t>eqn:m_dot_tb</a:t>
            </a:r>
            <a:r>
              <a:rPr lang="es-ES"/>
              <a:t>}, donde el tiempo de quemado se obtiene a partir de las necesidades de cada maniobra.</a:t>
            </a:r>
          </a:p>
          <a:p>
            <a:endParaRPr lang="es-ES"/>
          </a:p>
          <a:p>
            <a:r>
              <a:rPr lang="es-ES"/>
              <a:t>Apoyándose en que el gasto másico es constante durante el tiempo de encendido. Análisis más exhaustivos habrán de tener en cuenta las variaciones temporales del gasto y del empuje.</a:t>
            </a:r>
            <a:endParaRPr lang="en-GB"/>
          </a:p>
        </p:txBody>
      </p:sp>
      <p:sp>
        <p:nvSpPr>
          <p:cNvPr id="4" name="Slide Number Placeholder 3"/>
          <p:cNvSpPr>
            <a:spLocks noGrp="1"/>
          </p:cNvSpPr>
          <p:nvPr>
            <p:ph type="sldNum" sz="quarter" idx="5"/>
          </p:nvPr>
        </p:nvSpPr>
        <p:spPr/>
        <p:txBody>
          <a:bodyPr/>
          <a:lstStyle/>
          <a:p>
            <a:fld id="{377F17B6-3408-41B0-B6C1-90CCD445AC82}" type="slidenum">
              <a:rPr lang="es-ES" smtClean="0"/>
              <a:t>5</a:t>
            </a:fld>
            <a:endParaRPr lang="es-ES"/>
          </a:p>
        </p:txBody>
      </p:sp>
    </p:spTree>
    <p:extLst>
      <p:ext uri="{BB962C8B-B14F-4D97-AF65-F5344CB8AC3E}">
        <p14:creationId xmlns:p14="http://schemas.microsoft.com/office/powerpoint/2010/main" val="3384309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a:p>
        </p:txBody>
      </p:sp>
      <p:sp>
        <p:nvSpPr>
          <p:cNvPr id="4" name="Marcador de número de diapositiva 3"/>
          <p:cNvSpPr>
            <a:spLocks noGrp="1"/>
          </p:cNvSpPr>
          <p:nvPr>
            <p:ph type="sldNum" sz="quarter" idx="5"/>
          </p:nvPr>
        </p:nvSpPr>
        <p:spPr/>
        <p:txBody>
          <a:bodyPr/>
          <a:lstStyle/>
          <a:p>
            <a:fld id="{377F17B6-3408-41B0-B6C1-90CCD445AC82}" type="slidenum">
              <a:rPr lang="es-ES" smtClean="0"/>
              <a:t>8</a:t>
            </a:fld>
            <a:endParaRPr lang="es-ES"/>
          </a:p>
        </p:txBody>
      </p:sp>
    </p:spTree>
    <p:extLst>
      <p:ext uri="{BB962C8B-B14F-4D97-AF65-F5344CB8AC3E}">
        <p14:creationId xmlns:p14="http://schemas.microsoft.com/office/powerpoint/2010/main" val="309080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realizada la primera aproximación a la misión a través de impulsos instantáneos, se puede proceder a un estudio más realista de la transferencia. En este caso, se han de definir motores que trabajan con tiempos de encendido, ya que su empuje e impulso específico son fijos, y se debe tener en cuenta la consumición de masa en las maniobras. La masa de propulsante consumida se ha calculado a partir de la relación mostrada en la Ecuación \</a:t>
            </a:r>
            <a:r>
              <a:rPr lang="es-ES" dirty="0" err="1"/>
              <a:t>eqref</a:t>
            </a:r>
            <a:r>
              <a:rPr lang="es-ES" dirty="0"/>
              <a:t>{</a:t>
            </a:r>
            <a:r>
              <a:rPr lang="es-ES" dirty="0" err="1"/>
              <a:t>eqn:m_dot_tb</a:t>
            </a:r>
            <a:r>
              <a:rPr lang="es-ES" dirty="0"/>
              <a:t>}, donde el tiempo de quemado se obtiene a partir de las necesidades de cada maniobra.</a:t>
            </a:r>
          </a:p>
          <a:p>
            <a:endParaRPr lang="es-ES" dirty="0"/>
          </a:p>
          <a:p>
            <a:r>
              <a:rPr lang="es-ES" dirty="0"/>
              <a:t>Apoyándose en que el gasto másico es constante durante el tiempo de encendido. Análisis más exhaustivos habrán de tener en cuenta las variaciones temporales del gasto y del empuje.</a:t>
            </a:r>
            <a:endParaRPr lang="en-GB" dirty="0"/>
          </a:p>
        </p:txBody>
      </p:sp>
      <p:sp>
        <p:nvSpPr>
          <p:cNvPr id="4" name="Slide Number Placeholder 3"/>
          <p:cNvSpPr>
            <a:spLocks noGrp="1"/>
          </p:cNvSpPr>
          <p:nvPr>
            <p:ph type="sldNum" sz="quarter" idx="5"/>
          </p:nvPr>
        </p:nvSpPr>
        <p:spPr/>
        <p:txBody>
          <a:bodyPr/>
          <a:lstStyle/>
          <a:p>
            <a:fld id="{377F17B6-3408-41B0-B6C1-90CCD445AC82}" type="slidenum">
              <a:rPr lang="es-ES" smtClean="0"/>
              <a:t>11</a:t>
            </a:fld>
            <a:endParaRPr lang="es-ES"/>
          </a:p>
        </p:txBody>
      </p:sp>
    </p:spTree>
    <p:extLst>
      <p:ext uri="{BB962C8B-B14F-4D97-AF65-F5344CB8AC3E}">
        <p14:creationId xmlns:p14="http://schemas.microsoft.com/office/powerpoint/2010/main" val="42398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En este caso se comienza considerando al satélite orbitando la Tierra en la órbita de aparcamiento. Como se ha comentado en la sección anterior, esta órbita queda definida por su radio de perigeo (7300km), su inclinación (50º) y un argumento de perigeo y ascensión de nodo ascendente que han de coincidir con los de la hipérbola de salida. Fijada la anomalía verdadera en 0º, los parámetros orbitales de la órbita de aparcamiento se muestran en la siguiente Tabla.</a:t>
            </a:r>
          </a:p>
          <a:p>
            <a:endParaRPr lang="es-ES"/>
          </a:p>
          <a:p>
            <a:r>
              <a:rPr lang="es-ES"/>
              <a:t>Para esta maniobra se hace uso del motor de inyección. En la Tabla \</a:t>
            </a:r>
            <a:r>
              <a:rPr lang="es-ES" err="1"/>
              <a:t>ref</a:t>
            </a:r>
            <a:r>
              <a:rPr lang="es-ES"/>
              <a:t>{</a:t>
            </a:r>
            <a:r>
              <a:rPr lang="es-ES" err="1"/>
              <a:t>tab:maniobra_salida</a:t>
            </a:r>
            <a:r>
              <a:rPr lang="es-ES"/>
              <a:t>} se definen las actuaciones del motor en función de la órbita final deseada. </a:t>
            </a:r>
          </a:p>
          <a:p>
            <a:endParaRPr lang="es-ES"/>
          </a:p>
          <a:p>
            <a:r>
              <a:rPr lang="es-ES"/>
              <a:t>La hipérbola de salida se puede visualizar en las Figuras \</a:t>
            </a:r>
            <a:r>
              <a:rPr lang="es-ES" err="1"/>
              <a:t>ref</a:t>
            </a:r>
            <a:r>
              <a:rPr lang="es-ES"/>
              <a:t>{HipSalida1} y \</a:t>
            </a:r>
            <a:r>
              <a:rPr lang="es-ES" err="1"/>
              <a:t>ref</a:t>
            </a:r>
            <a:r>
              <a:rPr lang="es-ES"/>
              <a:t>{HipSalida2}.</a:t>
            </a:r>
          </a:p>
          <a:p>
            <a:endParaRPr lang="es-ES"/>
          </a:p>
          <a:p>
            <a:endParaRPr lang="en-GB"/>
          </a:p>
        </p:txBody>
      </p:sp>
      <p:sp>
        <p:nvSpPr>
          <p:cNvPr id="4" name="Slide Number Placeholder 3"/>
          <p:cNvSpPr>
            <a:spLocks noGrp="1"/>
          </p:cNvSpPr>
          <p:nvPr>
            <p:ph type="sldNum" sz="quarter" idx="5"/>
          </p:nvPr>
        </p:nvSpPr>
        <p:spPr/>
        <p:txBody>
          <a:bodyPr/>
          <a:lstStyle/>
          <a:p>
            <a:fld id="{377F17B6-3408-41B0-B6C1-90CCD445AC82}" type="slidenum">
              <a:rPr lang="es-ES" smtClean="0"/>
              <a:t>12</a:t>
            </a:fld>
            <a:endParaRPr lang="es-ES"/>
          </a:p>
        </p:txBody>
      </p:sp>
    </p:spTree>
    <p:extLst>
      <p:ext uri="{BB962C8B-B14F-4D97-AF65-F5344CB8AC3E}">
        <p14:creationId xmlns:p14="http://schemas.microsoft.com/office/powerpoint/2010/main" val="100960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De nuevo, se propaga la trayectoria hasta Júpiter, en la cual se ha realiza una maniobra de corrección. Como la masa del satélite varía a lo largo de la misión y la trayectoria no es exactamente la misma que en el caso de impulsos instantáneos, la dirección difiere de la aproximación de impulsos instantáneos, ya que depende de la masa del satélite durante el quemado. Sin embargo, los valores para tiempo de quemado y el consumo de masa de propulsante son bastante similares a los estimados.</a:t>
            </a:r>
          </a:p>
          <a:p>
            <a:endParaRPr lang="en-GB"/>
          </a:p>
        </p:txBody>
      </p:sp>
      <p:sp>
        <p:nvSpPr>
          <p:cNvPr id="4" name="Slide Number Placeholder 3"/>
          <p:cNvSpPr>
            <a:spLocks noGrp="1"/>
          </p:cNvSpPr>
          <p:nvPr>
            <p:ph type="sldNum" sz="quarter" idx="5"/>
          </p:nvPr>
        </p:nvSpPr>
        <p:spPr/>
        <p:txBody>
          <a:bodyPr/>
          <a:lstStyle/>
          <a:p>
            <a:fld id="{377F17B6-3408-41B0-B6C1-90CCD445AC82}" type="slidenum">
              <a:rPr lang="es-ES" smtClean="0"/>
              <a:t>13</a:t>
            </a:fld>
            <a:endParaRPr lang="es-ES"/>
          </a:p>
        </p:txBody>
      </p:sp>
    </p:spTree>
    <p:extLst>
      <p:ext uri="{BB962C8B-B14F-4D97-AF65-F5344CB8AC3E}">
        <p14:creationId xmlns:p14="http://schemas.microsoft.com/office/powerpoint/2010/main" val="267454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7F17B6-3408-41B0-B6C1-90CCD445AC82}" type="slidenum">
              <a:rPr lang="es-ES" smtClean="0"/>
              <a:t>14</a:t>
            </a:fld>
            <a:endParaRPr lang="es-ES"/>
          </a:p>
        </p:txBody>
      </p:sp>
    </p:spTree>
    <p:extLst>
      <p:ext uri="{BB962C8B-B14F-4D97-AF65-F5344CB8AC3E}">
        <p14:creationId xmlns:p14="http://schemas.microsoft.com/office/powerpoint/2010/main" val="1700456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377F17B6-3408-41B0-B6C1-90CCD445AC82}" type="slidenum">
              <a:rPr lang="es-ES" smtClean="0"/>
              <a:t>15</a:t>
            </a:fld>
            <a:endParaRPr lang="es-ES"/>
          </a:p>
        </p:txBody>
      </p:sp>
    </p:spTree>
    <p:extLst>
      <p:ext uri="{BB962C8B-B14F-4D97-AF65-F5344CB8AC3E}">
        <p14:creationId xmlns:p14="http://schemas.microsoft.com/office/powerpoint/2010/main" val="3743231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04/02/2021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04/02/2021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04/02/2021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04/02/2021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04/02/2021</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04/02/2021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04/02/2021</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04/02/2021</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04/02/2021</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04/02/2021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04/02/2021</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71E8B-6CA5-40B2-8038-0E112F3DAC1C}" type="datetimeFigureOut">
              <a:rPr lang="es-ES" smtClean="0"/>
              <a:t>04/02/2021</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14.svg"/><Relationship Id="rId12"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1.jpeg"/><Relationship Id="rId21" Type="http://schemas.openxmlformats.org/officeDocument/2006/relationships/image" Target="../media/image22.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50.svg"/><Relationship Id="rId25" Type="http://schemas.openxmlformats.org/officeDocument/2006/relationships/image" Target="../media/image26.svg"/><Relationship Id="rId33" Type="http://schemas.openxmlformats.org/officeDocument/2006/relationships/image" Target="../media/image54.svg"/><Relationship Id="rId2" Type="http://schemas.openxmlformats.org/officeDocument/2006/relationships/notesSlide" Target="../notesSlides/notesSlide4.xml"/><Relationship Id="rId16" Type="http://schemas.openxmlformats.org/officeDocument/2006/relationships/image" Target="../media/image49.png"/><Relationship Id="rId20" Type="http://schemas.openxmlformats.org/officeDocument/2006/relationships/image" Target="../media/image21.png"/><Relationship Id="rId29" Type="http://schemas.openxmlformats.org/officeDocument/2006/relationships/image" Target="../media/image30.sv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5.png"/><Relationship Id="rId32" Type="http://schemas.openxmlformats.org/officeDocument/2006/relationships/image" Target="../media/image53.png"/><Relationship Id="rId5" Type="http://schemas.microsoft.com/office/2007/relationships/hdphoto" Target="../media/hdphoto1.wdp"/><Relationship Id="rId15" Type="http://schemas.openxmlformats.org/officeDocument/2006/relationships/image" Target="../media/image18.svg"/><Relationship Id="rId23" Type="http://schemas.openxmlformats.org/officeDocument/2006/relationships/image" Target="../media/image24.svg"/><Relationship Id="rId28" Type="http://schemas.openxmlformats.org/officeDocument/2006/relationships/image" Target="../media/image29.png"/><Relationship Id="rId10" Type="http://schemas.openxmlformats.org/officeDocument/2006/relationships/image" Target="../media/image13.png"/><Relationship Id="rId19" Type="http://schemas.openxmlformats.org/officeDocument/2006/relationships/image" Target="../media/image20.svg"/><Relationship Id="rId31" Type="http://schemas.openxmlformats.org/officeDocument/2006/relationships/image" Target="../media/image52.svg"/><Relationship Id="rId4" Type="http://schemas.openxmlformats.org/officeDocument/2006/relationships/image" Target="../media/image2.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png"/><Relationship Id="rId18" Type="http://schemas.openxmlformats.org/officeDocument/2006/relationships/image" Target="../media/image64.png"/><Relationship Id="rId3" Type="http://schemas.openxmlformats.org/officeDocument/2006/relationships/image" Target="../media/image2.png"/><Relationship Id="rId21" Type="http://schemas.openxmlformats.org/officeDocument/2006/relationships/image" Target="../media/image52.svg"/><Relationship Id="rId7" Type="http://schemas.openxmlformats.org/officeDocument/2006/relationships/image" Target="../media/image57.png"/><Relationship Id="rId12" Type="http://schemas.openxmlformats.org/officeDocument/2006/relationships/image" Target="../media/image60.png"/><Relationship Id="rId17" Type="http://schemas.openxmlformats.org/officeDocument/2006/relationships/image" Target="../media/image14.svg"/><Relationship Id="rId2" Type="http://schemas.openxmlformats.org/officeDocument/2006/relationships/notesSlide" Target="../notesSlides/notesSlide5.xml"/><Relationship Id="rId16" Type="http://schemas.openxmlformats.org/officeDocument/2006/relationships/image" Target="../media/image13.pn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10.svg"/><Relationship Id="rId24" Type="http://schemas.openxmlformats.org/officeDocument/2006/relationships/chart" Target="../charts/chart1.xml"/><Relationship Id="rId5" Type="http://schemas.openxmlformats.org/officeDocument/2006/relationships/image" Target="../media/image55.png"/><Relationship Id="rId15" Type="http://schemas.openxmlformats.org/officeDocument/2006/relationships/image" Target="../media/image63.png"/><Relationship Id="rId23" Type="http://schemas.openxmlformats.org/officeDocument/2006/relationships/image" Target="../media/image54.svg"/><Relationship Id="rId10" Type="http://schemas.openxmlformats.org/officeDocument/2006/relationships/image" Target="../media/image9.png"/><Relationship Id="rId19" Type="http://schemas.openxmlformats.org/officeDocument/2006/relationships/image" Target="../media/image65.png"/><Relationship Id="rId4" Type="http://schemas.microsoft.com/office/2007/relationships/hdphoto" Target="../media/hdphoto1.wdp"/><Relationship Id="rId9" Type="http://schemas.openxmlformats.org/officeDocument/2006/relationships/image" Target="../media/image59.png"/><Relationship Id="rId14" Type="http://schemas.openxmlformats.org/officeDocument/2006/relationships/image" Target="../media/image62.png"/><Relationship Id="rId22"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2.sv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51.png"/><Relationship Id="rId17" Type="http://schemas.openxmlformats.org/officeDocument/2006/relationships/chart" Target="../charts/chart3.xml"/><Relationship Id="rId2" Type="http://schemas.openxmlformats.org/officeDocument/2006/relationships/notesSlide" Target="../notesSlides/notesSlide6.xml"/><Relationship Id="rId16"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68.png"/><Relationship Id="rId5" Type="http://schemas.openxmlformats.org/officeDocument/2006/relationships/image" Target="../media/image13.png"/><Relationship Id="rId15" Type="http://schemas.openxmlformats.org/officeDocument/2006/relationships/image" Target="../media/image54.svg"/><Relationship Id="rId10" Type="http://schemas.openxmlformats.org/officeDocument/2006/relationships/image" Target="../media/image67.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chart" Target="../charts/chart4.xml"/><Relationship Id="rId13" Type="http://schemas.openxmlformats.org/officeDocument/2006/relationships/image" Target="../media/image52.svg"/><Relationship Id="rId3" Type="http://schemas.openxmlformats.org/officeDocument/2006/relationships/image" Target="../media/image1.jpeg"/><Relationship Id="rId7" Type="http://schemas.openxmlformats.org/officeDocument/2006/relationships/image" Target="../media/image70.png"/><Relationship Id="rId12"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chart" Target="../charts/chart5.xml"/><Relationship Id="rId5" Type="http://schemas.microsoft.com/office/2007/relationships/hdphoto" Target="../media/hdphoto1.wdp"/><Relationship Id="rId15" Type="http://schemas.openxmlformats.org/officeDocument/2006/relationships/image" Target="../media/image54.svg"/><Relationship Id="rId10" Type="http://schemas.openxmlformats.org/officeDocument/2006/relationships/image" Target="../media/image72.png"/><Relationship Id="rId4" Type="http://schemas.openxmlformats.org/officeDocument/2006/relationships/image" Target="../media/image2.png"/><Relationship Id="rId9" Type="http://schemas.openxmlformats.org/officeDocument/2006/relationships/image" Target="../media/image71.png"/><Relationship Id="rId1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3.png"/><Relationship Id="rId5" Type="http://schemas.microsoft.com/office/2007/relationships/hdphoto" Target="../media/hdphoto1.wdp"/><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5.png"/><Relationship Id="rId4" Type="http://schemas.microsoft.com/office/2007/relationships/hdphoto" Target="../media/hdphoto1.wdp"/><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7.png"/><Relationship Id="rId4" Type="http://schemas.microsoft.com/office/2007/relationships/hdphoto" Target="../media/hdphoto1.wdp"/><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79.png"/><Relationship Id="rId4" Type="http://schemas.microsoft.com/office/2007/relationships/hdphoto" Target="../media/hdphoto1.wdp"/><Relationship Id="rId9"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26.svg"/><Relationship Id="rId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83.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jpeg"/><Relationship Id="rId7" Type="http://schemas.openxmlformats.org/officeDocument/2006/relationships/image" Target="../media/image85.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4.png"/><Relationship Id="rId5" Type="http://schemas.microsoft.com/office/2007/relationships/hdphoto" Target="../media/hdphoto1.wdp"/><Relationship Id="rId10" Type="http://schemas.openxmlformats.org/officeDocument/2006/relationships/image" Target="../media/image18.svg"/><Relationship Id="rId4" Type="http://schemas.openxmlformats.org/officeDocument/2006/relationships/image" Target="../media/image2.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8.svg"/><Relationship Id="rId3" Type="http://schemas.openxmlformats.org/officeDocument/2006/relationships/image" Target="../media/image1.jpeg"/><Relationship Id="rId7" Type="http://schemas.openxmlformats.org/officeDocument/2006/relationships/image" Target="../media/image85.png"/><Relationship Id="rId12" Type="http://schemas.openxmlformats.org/officeDocument/2006/relationships/image" Target="../media/image17.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microsoft.com/office/2007/relationships/hdphoto" Target="../media/hdphoto1.wdp"/><Relationship Id="rId10" Type="http://schemas.openxmlformats.org/officeDocument/2006/relationships/image" Target="../media/image88.png"/><Relationship Id="rId4" Type="http://schemas.openxmlformats.org/officeDocument/2006/relationships/image" Target="../media/image2.pn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0.png"/><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91.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0.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0.svg"/></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jpeg"/><Relationship Id="rId7" Type="http://schemas.openxmlformats.org/officeDocument/2006/relationships/image" Target="../media/image91.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0.png"/><Relationship Id="rId5" Type="http://schemas.microsoft.com/office/2007/relationships/hdphoto" Target="../media/hdphoto1.wdp"/><Relationship Id="rId10" Type="http://schemas.openxmlformats.org/officeDocument/2006/relationships/image" Target="../media/image10.svg"/><Relationship Id="rId4" Type="http://schemas.openxmlformats.org/officeDocument/2006/relationships/image" Target="../media/image2.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9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0.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0.svg"/></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jpeg"/><Relationship Id="rId7" Type="http://schemas.openxmlformats.org/officeDocument/2006/relationships/image" Target="../media/image91.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0.png"/><Relationship Id="rId5" Type="http://schemas.microsoft.com/office/2007/relationships/hdphoto" Target="../media/hdphoto1.wdp"/><Relationship Id="rId10" Type="http://schemas.openxmlformats.org/officeDocument/2006/relationships/image" Target="../media/image10.svg"/><Relationship Id="rId4" Type="http://schemas.openxmlformats.org/officeDocument/2006/relationships/image" Target="../media/image2.png"/><Relationship Id="rId9"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jpeg"/><Relationship Id="rId7" Type="http://schemas.openxmlformats.org/officeDocument/2006/relationships/image" Target="../media/image91.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sv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6.png"/><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97.png"/><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1.jpeg"/><Relationship Id="rId21"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8.sv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7.png"/><Relationship Id="rId5" Type="http://schemas.microsoft.com/office/2007/relationships/hdphoto" Target="../media/hdphoto1.wdp"/><Relationship Id="rId15" Type="http://schemas.openxmlformats.org/officeDocument/2006/relationships/image" Target="../media/image18.svg"/><Relationship Id="rId23" Type="http://schemas.openxmlformats.org/officeDocument/2006/relationships/image" Target="../media/image26.svg"/><Relationship Id="rId10" Type="http://schemas.openxmlformats.org/officeDocument/2006/relationships/image" Target="../media/image13.png"/><Relationship Id="rId19" Type="http://schemas.openxmlformats.org/officeDocument/2006/relationships/image" Target="../media/image22.svg"/><Relationship Id="rId4" Type="http://schemas.openxmlformats.org/officeDocument/2006/relationships/image" Target="../media/image2.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14.svg"/><Relationship Id="rId5" Type="http://schemas.openxmlformats.org/officeDocument/2006/relationships/image" Target="../media/image3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6.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0.png"/><Relationship Id="rId5" Type="http://schemas.microsoft.com/office/2007/relationships/hdphoto" Target="../media/hdphoto1.wdp"/><Relationship Id="rId10" Type="http://schemas.openxmlformats.org/officeDocument/2006/relationships/image" Target="../media/image39.png"/><Relationship Id="rId4" Type="http://schemas.openxmlformats.org/officeDocument/2006/relationships/image" Target="../media/image2.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reptile&#10;&#10;Description automatically generated">
            <a:extLst>
              <a:ext uri="{FF2B5EF4-FFF2-40B4-BE49-F238E27FC236}">
                <a16:creationId xmlns:a16="http://schemas.microsoft.com/office/drawing/2014/main" id="{B4E43278-9DB7-4103-B627-B2C90AA3215D}"/>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sp>
        <p:nvSpPr>
          <p:cNvPr id="2" name="Título 1"/>
          <p:cNvSpPr>
            <a:spLocks noGrp="1"/>
          </p:cNvSpPr>
          <p:nvPr>
            <p:ph type="ctrTitle"/>
          </p:nvPr>
        </p:nvSpPr>
        <p:spPr>
          <a:xfrm>
            <a:off x="1524000" y="1015358"/>
            <a:ext cx="9144000" cy="2900518"/>
          </a:xfrm>
        </p:spPr>
        <p:txBody>
          <a:bodyPr>
            <a:normAutofit/>
          </a:bodyPr>
          <a:lstStyle/>
          <a:p>
            <a:r>
              <a:rPr lang="es-ES" sz="6600" b="1">
                <a:solidFill>
                  <a:srgbClr val="CDA655"/>
                </a:solidFill>
                <a:ea typeface="+mj-lt"/>
                <a:cs typeface="+mj-lt"/>
              </a:rPr>
              <a:t>Diseño de una misión interplanetaria a Júpiter</a:t>
            </a:r>
            <a:endParaRPr lang="en-US" sz="6600" b="1">
              <a:solidFill>
                <a:srgbClr val="CDA655"/>
              </a:solidFill>
            </a:endParaRPr>
          </a:p>
        </p:txBody>
      </p:sp>
      <p:sp>
        <p:nvSpPr>
          <p:cNvPr id="5" name="Título 1">
            <a:extLst>
              <a:ext uri="{FF2B5EF4-FFF2-40B4-BE49-F238E27FC236}">
                <a16:creationId xmlns:a16="http://schemas.microsoft.com/office/drawing/2014/main" id="{F27E2D22-FBD0-4A1F-96E1-602AE1E414C2}"/>
              </a:ext>
            </a:extLst>
          </p:cNvPr>
          <p:cNvSpPr txBox="1">
            <a:spLocks/>
          </p:cNvSpPr>
          <p:nvPr/>
        </p:nvSpPr>
        <p:spPr>
          <a:xfrm>
            <a:off x="2435158" y="4834647"/>
            <a:ext cx="9144000" cy="118888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b="1">
              <a:solidFill>
                <a:srgbClr val="CDA655"/>
              </a:solidFill>
            </a:endParaRPr>
          </a:p>
        </p:txBody>
      </p:sp>
      <p:sp>
        <p:nvSpPr>
          <p:cNvPr id="7" name="CuadroTexto 6">
            <a:extLst>
              <a:ext uri="{FF2B5EF4-FFF2-40B4-BE49-F238E27FC236}">
                <a16:creationId xmlns:a16="http://schemas.microsoft.com/office/drawing/2014/main" id="{8BE4FA40-ADE7-4422-8B93-26BFAB889F58}"/>
              </a:ext>
            </a:extLst>
          </p:cNvPr>
          <p:cNvSpPr txBox="1"/>
          <p:nvPr/>
        </p:nvSpPr>
        <p:spPr>
          <a:xfrm>
            <a:off x="8329309" y="4767371"/>
            <a:ext cx="3353611" cy="1323439"/>
          </a:xfrm>
          <a:prstGeom prst="rect">
            <a:avLst/>
          </a:prstGeom>
          <a:noFill/>
        </p:spPr>
        <p:txBody>
          <a:bodyPr wrap="square">
            <a:spAutoFit/>
          </a:bodyPr>
          <a:lstStyle/>
          <a:p>
            <a:r>
              <a:rPr lang="es-ES" sz="2000" b="1">
                <a:solidFill>
                  <a:srgbClr val="CDA655"/>
                </a:solidFill>
                <a:latin typeface="+mj-lt"/>
              </a:rPr>
              <a:t>Andrea Bravo </a:t>
            </a:r>
            <a:r>
              <a:rPr lang="es-ES" sz="2000" b="1" err="1">
                <a:solidFill>
                  <a:srgbClr val="CDA655"/>
                </a:solidFill>
                <a:latin typeface="+mj-lt"/>
              </a:rPr>
              <a:t>Asián</a:t>
            </a:r>
            <a:r>
              <a:rPr lang="es-ES" sz="2000" b="1">
                <a:solidFill>
                  <a:srgbClr val="CDA655"/>
                </a:solidFill>
                <a:latin typeface="+mj-lt"/>
              </a:rPr>
              <a:t> </a:t>
            </a:r>
            <a:br>
              <a:rPr lang="es-ES" sz="2000" b="1">
                <a:solidFill>
                  <a:srgbClr val="CDA655"/>
                </a:solidFill>
                <a:latin typeface="+mj-lt"/>
              </a:rPr>
            </a:br>
            <a:r>
              <a:rPr lang="es-ES" sz="2000" b="1">
                <a:solidFill>
                  <a:srgbClr val="CDA655"/>
                </a:solidFill>
                <a:latin typeface="+mj-lt"/>
              </a:rPr>
              <a:t>Laura García Moreno </a:t>
            </a:r>
            <a:br>
              <a:rPr lang="es-ES" sz="2000" b="1">
                <a:solidFill>
                  <a:srgbClr val="CDA655"/>
                </a:solidFill>
                <a:latin typeface="+mj-lt"/>
              </a:rPr>
            </a:br>
            <a:r>
              <a:rPr lang="es-ES" sz="2000" b="1">
                <a:solidFill>
                  <a:srgbClr val="CDA655"/>
                </a:solidFill>
                <a:latin typeface="+mj-lt"/>
              </a:rPr>
              <a:t>Diego </a:t>
            </a:r>
            <a:r>
              <a:rPr lang="es-ES" sz="2000" b="1" err="1">
                <a:solidFill>
                  <a:srgbClr val="CDA655"/>
                </a:solidFill>
                <a:latin typeface="+mj-lt"/>
              </a:rPr>
              <a:t>Mataix</a:t>
            </a:r>
            <a:r>
              <a:rPr lang="es-ES" sz="2000" b="1">
                <a:solidFill>
                  <a:srgbClr val="CDA655"/>
                </a:solidFill>
                <a:latin typeface="+mj-lt"/>
              </a:rPr>
              <a:t> Caballero</a:t>
            </a:r>
            <a:br>
              <a:rPr lang="es-ES" sz="2000" b="1">
                <a:solidFill>
                  <a:srgbClr val="CDA655"/>
                </a:solidFill>
                <a:latin typeface="+mj-lt"/>
              </a:rPr>
            </a:br>
            <a:r>
              <a:rPr lang="es-ES" sz="2000" b="1">
                <a:solidFill>
                  <a:srgbClr val="CDA655"/>
                </a:solidFill>
                <a:latin typeface="+mj-lt"/>
              </a:rPr>
              <a:t>Andrés Pedraza Rodríguez</a:t>
            </a:r>
            <a:endParaRPr lang="es-ES" sz="2000">
              <a:solidFill>
                <a:srgbClr val="CDA655"/>
              </a:solidFill>
              <a:latin typeface="+mj-lt"/>
            </a:endParaRPr>
          </a:p>
        </p:txBody>
      </p:sp>
    </p:spTree>
    <p:extLst>
      <p:ext uri="{BB962C8B-B14F-4D97-AF65-F5344CB8AC3E}">
        <p14:creationId xmlns:p14="http://schemas.microsoft.com/office/powerpoint/2010/main" val="24062731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95692"/>
            <a:ext cx="10877554" cy="6949528"/>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73949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Órbita alrededor de Júpiter</a:t>
            </a:r>
            <a:endParaRPr lang="es-ES"/>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8</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pic>
        <p:nvPicPr>
          <p:cNvPr id="5" name="Imagen 6" descr="Imagen que contiene luz, tabla, alambre, pequeño&#10;&#10;Descripción generada automáticamente">
            <a:extLst>
              <a:ext uri="{FF2B5EF4-FFF2-40B4-BE49-F238E27FC236}">
                <a16:creationId xmlns:a16="http://schemas.microsoft.com/office/drawing/2014/main" id="{A3F4CAEE-16C4-482D-A778-21429E9A8C72}"/>
              </a:ext>
            </a:extLst>
          </p:cNvPr>
          <p:cNvPicPr>
            <a:picLocks noChangeAspect="1"/>
          </p:cNvPicPr>
          <p:nvPr/>
        </p:nvPicPr>
        <p:blipFill>
          <a:blip r:embed="rId5"/>
          <a:stretch>
            <a:fillRect/>
          </a:stretch>
        </p:blipFill>
        <p:spPr>
          <a:xfrm>
            <a:off x="6118957" y="2166708"/>
            <a:ext cx="5839889" cy="3326352"/>
          </a:xfrm>
          <a:prstGeom prst="rect">
            <a:avLst/>
          </a:prstGeom>
        </p:spPr>
      </p:pic>
      <p:pic>
        <p:nvPicPr>
          <p:cNvPr id="9" name="Graphic 8" descr="Rocket outline">
            <a:extLst>
              <a:ext uri="{FF2B5EF4-FFF2-40B4-BE49-F238E27FC236}">
                <a16:creationId xmlns:a16="http://schemas.microsoft.com/office/drawing/2014/main" id="{AEBD25F8-7573-435A-9E1F-AE56102BEE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2408" y="122497"/>
            <a:ext cx="914400" cy="914400"/>
          </a:xfrm>
          <a:prstGeom prst="rect">
            <a:avLst/>
          </a:prstGeom>
        </p:spPr>
      </p:pic>
      <p:grpSp>
        <p:nvGrpSpPr>
          <p:cNvPr id="31" name="Grupo 30">
            <a:extLst>
              <a:ext uri="{FF2B5EF4-FFF2-40B4-BE49-F238E27FC236}">
                <a16:creationId xmlns:a16="http://schemas.microsoft.com/office/drawing/2014/main" id="{C04A655B-A86E-4D42-B467-3A31D9CE2D6E}"/>
              </a:ext>
            </a:extLst>
          </p:cNvPr>
          <p:cNvGrpSpPr/>
          <p:nvPr/>
        </p:nvGrpSpPr>
        <p:grpSpPr>
          <a:xfrm>
            <a:off x="2407433" y="2120285"/>
            <a:ext cx="321672" cy="224353"/>
            <a:chOff x="3197875" y="2036514"/>
            <a:chExt cx="321672" cy="224353"/>
          </a:xfrm>
        </p:grpSpPr>
        <p:cxnSp>
          <p:nvCxnSpPr>
            <p:cNvPr id="32" name="Conector recto de flecha 31">
              <a:extLst>
                <a:ext uri="{FF2B5EF4-FFF2-40B4-BE49-F238E27FC236}">
                  <a16:creationId xmlns:a16="http://schemas.microsoft.com/office/drawing/2014/main" id="{1C1A9FEB-5A1F-4DA3-BA95-551942498983}"/>
                </a:ext>
              </a:extLst>
            </p:cNvPr>
            <p:cNvCxnSpPr/>
            <p:nvPr/>
          </p:nvCxnSpPr>
          <p:spPr>
            <a:xfrm flipV="1">
              <a:off x="3201893" y="2257194"/>
              <a:ext cx="317654" cy="3673"/>
            </a:xfrm>
            <a:prstGeom prst="straightConnector1">
              <a:avLst/>
            </a:prstGeom>
            <a:ln>
              <a:solidFill>
                <a:srgbClr val="CDA65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A14C0B2C-7C10-4992-825F-65D95E68898F}"/>
                </a:ext>
              </a:extLst>
            </p:cNvPr>
            <p:cNvCxnSpPr/>
            <p:nvPr/>
          </p:nvCxnSpPr>
          <p:spPr>
            <a:xfrm>
              <a:off x="3197875" y="2036514"/>
              <a:ext cx="9181" cy="220337"/>
            </a:xfrm>
            <a:prstGeom prst="straightConnector1">
              <a:avLst/>
            </a:prstGeom>
            <a:ln>
              <a:solidFill>
                <a:srgbClr val="CDA655"/>
              </a:solidFill>
            </a:ln>
          </p:spPr>
          <p:style>
            <a:lnRef idx="1">
              <a:schemeClr val="accent1"/>
            </a:lnRef>
            <a:fillRef idx="0">
              <a:schemeClr val="accent1"/>
            </a:fillRef>
            <a:effectRef idx="0">
              <a:schemeClr val="accent1"/>
            </a:effectRef>
            <a:fontRef idx="minor">
              <a:schemeClr val="tx1"/>
            </a:fontRef>
          </p:style>
        </p:cxnSp>
      </p:grpSp>
      <p:grpSp>
        <p:nvGrpSpPr>
          <p:cNvPr id="14" name="Grupo 13">
            <a:extLst>
              <a:ext uri="{FF2B5EF4-FFF2-40B4-BE49-F238E27FC236}">
                <a16:creationId xmlns:a16="http://schemas.microsoft.com/office/drawing/2014/main" id="{C7563542-094A-4531-8CC5-46EABAB1DB75}"/>
              </a:ext>
            </a:extLst>
          </p:cNvPr>
          <p:cNvGrpSpPr/>
          <p:nvPr/>
        </p:nvGrpSpPr>
        <p:grpSpPr>
          <a:xfrm>
            <a:off x="1975868" y="1523154"/>
            <a:ext cx="3899805" cy="400110"/>
            <a:chOff x="1898550" y="4841134"/>
            <a:chExt cx="3899805" cy="400110"/>
          </a:xfrm>
        </p:grpSpPr>
        <p:sp>
          <p:nvSpPr>
            <p:cNvPr id="34" name="Triángulo isósceles 33">
              <a:extLst>
                <a:ext uri="{FF2B5EF4-FFF2-40B4-BE49-F238E27FC236}">
                  <a16:creationId xmlns:a16="http://schemas.microsoft.com/office/drawing/2014/main" id="{A66DE646-AFA8-4C3B-B782-D57EBCD37F12}"/>
                </a:ext>
              </a:extLst>
            </p:cNvPr>
            <p:cNvSpPr/>
            <p:nvPr/>
          </p:nvSpPr>
          <p:spPr>
            <a:xfrm rot="5400000">
              <a:off x="1898549" y="4971005"/>
              <a:ext cx="140369" cy="140368"/>
            </a:xfrm>
            <a:prstGeom prst="triangle">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35" name="CuadroTexto 1">
              <a:extLst>
                <a:ext uri="{FF2B5EF4-FFF2-40B4-BE49-F238E27FC236}">
                  <a16:creationId xmlns:a16="http://schemas.microsoft.com/office/drawing/2014/main" id="{8A140DA6-7A4F-46E5-84FC-54E1B0DCB1D7}"/>
                </a:ext>
              </a:extLst>
            </p:cNvPr>
            <p:cNvSpPr txBox="1"/>
            <p:nvPr/>
          </p:nvSpPr>
          <p:spPr>
            <a:xfrm>
              <a:off x="2071460" y="4841134"/>
              <a:ext cx="3726895"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000">
                  <a:solidFill>
                    <a:srgbClr val="8497B0"/>
                  </a:solidFill>
                  <a:cs typeface="Calibri"/>
                </a:rPr>
                <a:t>Maniobra de frenado</a:t>
              </a:r>
            </a:p>
          </p:txBody>
        </p:sp>
      </p:grpSp>
      <mc:AlternateContent xmlns:mc="http://schemas.openxmlformats.org/markup-compatibility/2006">
        <mc:Choice xmlns:a14="http://schemas.microsoft.com/office/drawing/2010/main" Requires="a14">
          <p:sp>
            <p:nvSpPr>
              <p:cNvPr id="36" name="CuadroTexto 35">
                <a:extLst>
                  <a:ext uri="{FF2B5EF4-FFF2-40B4-BE49-F238E27FC236}">
                    <a16:creationId xmlns:a16="http://schemas.microsoft.com/office/drawing/2014/main" id="{D34F400D-86CF-4761-954F-5D096F70A46F}"/>
                  </a:ext>
                </a:extLst>
              </p:cNvPr>
              <p:cNvSpPr txBox="1"/>
              <p:nvPr/>
            </p:nvSpPr>
            <p:spPr>
              <a:xfrm>
                <a:off x="2682988" y="2163090"/>
                <a:ext cx="958392" cy="391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s-ES" b="0" i="0" smtClean="0">
                          <a:solidFill>
                            <a:srgbClr val="BA9953"/>
                          </a:solidFill>
                          <a:latin typeface="Cambria Math" panose="02040503050406030204" pitchFamily="18" charset="0"/>
                        </a:rPr>
                        <m:t>Δ</m:t>
                      </m:r>
                      <m:sSub>
                        <m:sSubPr>
                          <m:ctrlPr>
                            <a:rPr lang="es-ES" b="0" i="1" smtClean="0">
                              <a:solidFill>
                                <a:srgbClr val="BA9953"/>
                              </a:solidFill>
                              <a:latin typeface="Cambria Math" panose="02040503050406030204" pitchFamily="18" charset="0"/>
                            </a:rPr>
                          </m:ctrlPr>
                        </m:sSubPr>
                        <m:e>
                          <m:r>
                            <a:rPr lang="es-ES" b="0" i="1" smtClean="0">
                              <a:solidFill>
                                <a:srgbClr val="BA9953"/>
                              </a:solidFill>
                              <a:latin typeface="Cambria Math" panose="02040503050406030204" pitchFamily="18" charset="0"/>
                            </a:rPr>
                            <m:t>𝑉</m:t>
                          </m:r>
                        </m:e>
                        <m:sub>
                          <m:r>
                            <a:rPr lang="es-ES" b="0" i="1" smtClean="0">
                              <a:solidFill>
                                <a:srgbClr val="BA9953"/>
                              </a:solidFill>
                              <a:latin typeface="Cambria Math" panose="02040503050406030204" pitchFamily="18" charset="0"/>
                            </a:rPr>
                            <m:t>𝑓𝑟𝑒𝑛</m:t>
                          </m:r>
                        </m:sub>
                      </m:sSub>
                    </m:oMath>
                  </m:oMathPara>
                </a14:m>
                <a:endParaRPr lang="en-GB">
                  <a:solidFill>
                    <a:srgbClr val="BA9953"/>
                  </a:solidFill>
                </a:endParaRPr>
              </a:p>
            </p:txBody>
          </p:sp>
        </mc:Choice>
        <mc:Fallback>
          <p:sp>
            <p:nvSpPr>
              <p:cNvPr id="36" name="CuadroTexto 35">
                <a:extLst>
                  <a:ext uri="{FF2B5EF4-FFF2-40B4-BE49-F238E27FC236}">
                    <a16:creationId xmlns:a16="http://schemas.microsoft.com/office/drawing/2014/main" id="{D34F400D-86CF-4761-954F-5D096F70A46F}"/>
                  </a:ext>
                </a:extLst>
              </p:cNvPr>
              <p:cNvSpPr txBox="1">
                <a:spLocks noRot="1" noChangeAspect="1" noMove="1" noResize="1" noEditPoints="1" noAdjustHandles="1" noChangeArrowheads="1" noChangeShapeType="1" noTextEdit="1"/>
              </p:cNvSpPr>
              <p:nvPr/>
            </p:nvSpPr>
            <p:spPr>
              <a:xfrm>
                <a:off x="2682988" y="2163090"/>
                <a:ext cx="958392" cy="391582"/>
              </a:xfrm>
              <a:prstGeom prst="rect">
                <a:avLst/>
              </a:prstGeom>
              <a:blipFill>
                <a:blip r:embed="rId8"/>
                <a:stretch>
                  <a:fillRect b="-937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CuadroTexto 7">
                <a:extLst>
                  <a:ext uri="{FF2B5EF4-FFF2-40B4-BE49-F238E27FC236}">
                    <a16:creationId xmlns:a16="http://schemas.microsoft.com/office/drawing/2014/main" id="{0E29E8BB-2072-454D-8F12-08F4CE30340F}"/>
                  </a:ext>
                </a:extLst>
              </p:cNvPr>
              <p:cNvSpPr txBox="1"/>
              <p:nvPr/>
            </p:nvSpPr>
            <p:spPr>
              <a:xfrm>
                <a:off x="3278713" y="2843577"/>
                <a:ext cx="1445688" cy="667747"/>
              </a:xfrm>
              <a:prstGeom prst="rect">
                <a:avLst/>
              </a:prstGeom>
              <a:noFill/>
            </p:spPr>
            <p:txBody>
              <a:bodyPr wrap="square" rtlCol="0">
                <a:spAutoFit/>
              </a:bodyPr>
              <a:lstStyle/>
              <a:p>
                <a14:m>
                  <m:oMath xmlns:m="http://schemas.openxmlformats.org/officeDocument/2006/math">
                    <m:sSub>
                      <m:sSubPr>
                        <m:ctrlPr>
                          <a:rPr lang="es-ES" b="0" i="1" smtClean="0">
                            <a:solidFill>
                              <a:srgbClr val="8497B0"/>
                            </a:solidFill>
                            <a:latin typeface="Cambria Math" panose="02040503050406030204" pitchFamily="18" charset="0"/>
                          </a:rPr>
                        </m:ctrlPr>
                      </m:sSubPr>
                      <m:e>
                        <m:r>
                          <a:rPr lang="es-ES" b="0" i="1" smtClean="0">
                            <a:solidFill>
                              <a:srgbClr val="8497B0"/>
                            </a:solidFill>
                            <a:latin typeface="Cambria Math" panose="02040503050406030204" pitchFamily="18" charset="0"/>
                          </a:rPr>
                          <m:t>𝑅</m:t>
                        </m:r>
                      </m:e>
                      <m:sub>
                        <m:r>
                          <a:rPr lang="es-ES" b="0" i="1" smtClean="0">
                            <a:solidFill>
                              <a:srgbClr val="8497B0"/>
                            </a:solidFill>
                            <a:latin typeface="Cambria Math" panose="02040503050406030204" pitchFamily="18" charset="0"/>
                          </a:rPr>
                          <m:t>𝑝</m:t>
                        </m:r>
                      </m:sub>
                    </m:sSub>
                  </m:oMath>
                </a14:m>
                <a:r>
                  <a:rPr lang="es-ES">
                    <a:solidFill>
                      <a:srgbClr val="8497B0"/>
                    </a:solidFill>
                  </a:rPr>
                  <a:t>, </a:t>
                </a:r>
                <a14:m>
                  <m:oMath xmlns:m="http://schemas.openxmlformats.org/officeDocument/2006/math">
                    <m:r>
                      <a:rPr lang="es-ES" b="0" i="1" smtClean="0">
                        <a:solidFill>
                          <a:srgbClr val="8497B0"/>
                        </a:solidFill>
                        <a:latin typeface="Cambria Math" panose="02040503050406030204" pitchFamily="18" charset="0"/>
                      </a:rPr>
                      <m:t>𝑖</m:t>
                    </m:r>
                  </m:oMath>
                </a14:m>
                <a:r>
                  <a:rPr lang="es-ES">
                    <a:solidFill>
                      <a:srgbClr val="8497B0"/>
                    </a:solidFill>
                  </a:rPr>
                  <a:t>, </a:t>
                </a:r>
                <a14:m>
                  <m:oMath xmlns:m="http://schemas.openxmlformats.org/officeDocument/2006/math">
                    <m:r>
                      <a:rPr lang="es-ES" b="0" i="1" smtClean="0">
                        <a:solidFill>
                          <a:srgbClr val="8497B0"/>
                        </a:solidFill>
                        <a:latin typeface="Cambria Math" panose="02040503050406030204" pitchFamily="18" charset="0"/>
                      </a:rPr>
                      <m:t>𝑒</m:t>
                    </m:r>
                  </m:oMath>
                </a14:m>
                <a:r>
                  <a:rPr lang="es-ES">
                    <a:solidFill>
                      <a:srgbClr val="8497B0"/>
                    </a:solidFill>
                  </a:rPr>
                  <a:t>  de la órbita final </a:t>
                </a:r>
                <a:endParaRPr lang="en-GB">
                  <a:solidFill>
                    <a:srgbClr val="8497B0"/>
                  </a:solidFill>
                </a:endParaRPr>
              </a:p>
            </p:txBody>
          </p:sp>
        </mc:Choice>
        <mc:Fallback>
          <p:sp>
            <p:nvSpPr>
              <p:cNvPr id="8" name="CuadroTexto 7">
                <a:extLst>
                  <a:ext uri="{FF2B5EF4-FFF2-40B4-BE49-F238E27FC236}">
                    <a16:creationId xmlns:a16="http://schemas.microsoft.com/office/drawing/2014/main" id="{0E29E8BB-2072-454D-8F12-08F4CE30340F}"/>
                  </a:ext>
                </a:extLst>
              </p:cNvPr>
              <p:cNvSpPr txBox="1">
                <a:spLocks noRot="1" noChangeAspect="1" noMove="1" noResize="1" noEditPoints="1" noAdjustHandles="1" noChangeArrowheads="1" noChangeShapeType="1" noTextEdit="1"/>
              </p:cNvSpPr>
              <p:nvPr/>
            </p:nvSpPr>
            <p:spPr>
              <a:xfrm>
                <a:off x="3278713" y="2843577"/>
                <a:ext cx="1445688" cy="667747"/>
              </a:xfrm>
              <a:prstGeom prst="rect">
                <a:avLst/>
              </a:prstGeom>
              <a:blipFill>
                <a:blip r:embed="rId9"/>
                <a:stretch>
                  <a:fillRect l="-3797" t="-3636" r="-4219" b="-13636"/>
                </a:stretch>
              </a:blipFill>
            </p:spPr>
            <p:txBody>
              <a:bodyPr/>
              <a:lstStyle/>
              <a:p>
                <a:r>
                  <a:rPr lang="en-GB">
                    <a:noFill/>
                  </a:rPr>
                  <a:t> </a:t>
                </a:r>
              </a:p>
            </p:txBody>
          </p:sp>
        </mc:Fallback>
      </mc:AlternateContent>
      <p:sp>
        <p:nvSpPr>
          <p:cNvPr id="37" name="CuadroTexto 36">
            <a:extLst>
              <a:ext uri="{FF2B5EF4-FFF2-40B4-BE49-F238E27FC236}">
                <a16:creationId xmlns:a16="http://schemas.microsoft.com/office/drawing/2014/main" id="{B163CE3E-4BE4-4DDB-B82E-14EF05520674}"/>
              </a:ext>
            </a:extLst>
          </p:cNvPr>
          <p:cNvSpPr txBox="1"/>
          <p:nvPr/>
        </p:nvSpPr>
        <p:spPr>
          <a:xfrm>
            <a:off x="2287567" y="2864993"/>
            <a:ext cx="757991" cy="369332"/>
          </a:xfrm>
          <a:prstGeom prst="rect">
            <a:avLst/>
          </a:prstGeom>
          <a:noFill/>
          <a:ln>
            <a:solidFill>
              <a:srgbClr val="8497B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solidFill>
                  <a:srgbClr val="8497B0"/>
                </a:solidFill>
                <a:cs typeface="Calibri"/>
              </a:rPr>
              <a:t>Target</a:t>
            </a:r>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3587874B-B4E5-4C87-A498-605CD5637A69}"/>
                  </a:ext>
                </a:extLst>
              </p:cNvPr>
              <p:cNvSpPr txBox="1"/>
              <p:nvPr/>
            </p:nvSpPr>
            <p:spPr>
              <a:xfrm>
                <a:off x="1758494" y="5948715"/>
                <a:ext cx="4789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s-ES" b="0" i="0" smtClean="0">
                          <a:solidFill>
                            <a:srgbClr val="BA9953"/>
                          </a:solidFill>
                          <a:latin typeface="Cambria Math" panose="02040503050406030204" pitchFamily="18" charset="0"/>
                        </a:rPr>
                        <m:t>Δ</m:t>
                      </m:r>
                      <m:sSub>
                        <m:sSubPr>
                          <m:ctrlPr>
                            <a:rPr lang="es-ES" b="0" i="1" smtClean="0">
                              <a:solidFill>
                                <a:srgbClr val="BA9953"/>
                              </a:solidFill>
                              <a:latin typeface="Cambria Math" panose="02040503050406030204" pitchFamily="18" charset="0"/>
                            </a:rPr>
                          </m:ctrlPr>
                        </m:sSubPr>
                        <m:e>
                          <m:r>
                            <a:rPr lang="es-ES" b="0" i="1" smtClean="0">
                              <a:solidFill>
                                <a:srgbClr val="BA9953"/>
                              </a:solidFill>
                              <a:latin typeface="Cambria Math" panose="02040503050406030204" pitchFamily="18" charset="0"/>
                            </a:rPr>
                            <m:t>𝑉</m:t>
                          </m:r>
                        </m:e>
                        <m:sub>
                          <m:r>
                            <a:rPr lang="es-ES" b="0" i="1" smtClean="0">
                              <a:solidFill>
                                <a:srgbClr val="BA9953"/>
                              </a:solidFill>
                              <a:latin typeface="Cambria Math" panose="02040503050406030204" pitchFamily="18" charset="0"/>
                            </a:rPr>
                            <m:t>𝑖</m:t>
                          </m:r>
                        </m:sub>
                      </m:sSub>
                    </m:oMath>
                  </m:oMathPara>
                </a14:m>
                <a:endParaRPr lang="en-GB"/>
              </a:p>
            </p:txBody>
          </p:sp>
        </mc:Choice>
        <mc:Fallback>
          <p:sp>
            <p:nvSpPr>
              <p:cNvPr id="10" name="CuadroTexto 9">
                <a:extLst>
                  <a:ext uri="{FF2B5EF4-FFF2-40B4-BE49-F238E27FC236}">
                    <a16:creationId xmlns:a16="http://schemas.microsoft.com/office/drawing/2014/main" id="{3587874B-B4E5-4C87-A498-605CD5637A69}"/>
                  </a:ext>
                </a:extLst>
              </p:cNvPr>
              <p:cNvSpPr txBox="1">
                <a:spLocks noRot="1" noChangeAspect="1" noMove="1" noResize="1" noEditPoints="1" noAdjustHandles="1" noChangeArrowheads="1" noChangeShapeType="1" noTextEdit="1"/>
              </p:cNvSpPr>
              <p:nvPr/>
            </p:nvSpPr>
            <p:spPr>
              <a:xfrm>
                <a:off x="1758494" y="5948715"/>
                <a:ext cx="478955" cy="369332"/>
              </a:xfrm>
              <a:prstGeom prst="rect">
                <a:avLst/>
              </a:prstGeom>
              <a:blipFill>
                <a:blip r:embed="rId10"/>
                <a:stretch>
                  <a:fillRect b="-1667"/>
                </a:stretch>
              </a:blipFill>
            </p:spPr>
            <p:txBody>
              <a:bodyPr/>
              <a:lstStyle/>
              <a:p>
                <a:r>
                  <a:rPr lang="en-GB">
                    <a:noFill/>
                  </a:rPr>
                  <a:t> </a:t>
                </a:r>
              </a:p>
            </p:txBody>
          </p:sp>
        </mc:Fallback>
      </mc:AlternateContent>
      <p:cxnSp>
        <p:nvCxnSpPr>
          <p:cNvPr id="29" name="Conector recto de flecha 28">
            <a:extLst>
              <a:ext uri="{FF2B5EF4-FFF2-40B4-BE49-F238E27FC236}">
                <a16:creationId xmlns:a16="http://schemas.microsoft.com/office/drawing/2014/main" id="{391B9A10-428A-4F55-B20B-EB669491B79D}"/>
              </a:ext>
            </a:extLst>
          </p:cNvPr>
          <p:cNvCxnSpPr>
            <a:cxnSpLocks/>
          </p:cNvCxnSpPr>
          <p:nvPr/>
        </p:nvCxnSpPr>
        <p:spPr>
          <a:xfrm>
            <a:off x="2340423" y="6133381"/>
            <a:ext cx="388682" cy="0"/>
          </a:xfrm>
          <a:prstGeom prst="straightConnector1">
            <a:avLst/>
          </a:prstGeom>
          <a:ln>
            <a:solidFill>
              <a:srgbClr val="BA995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CuadroTexto 38">
                <a:extLst>
                  <a:ext uri="{FF2B5EF4-FFF2-40B4-BE49-F238E27FC236}">
                    <a16:creationId xmlns:a16="http://schemas.microsoft.com/office/drawing/2014/main" id="{E59ED7D2-F525-429C-8CBC-83433EAFC8A8}"/>
                  </a:ext>
                </a:extLst>
              </p:cNvPr>
              <p:cNvSpPr txBox="1"/>
              <p:nvPr/>
            </p:nvSpPr>
            <p:spPr>
              <a:xfrm>
                <a:off x="2838271" y="5938007"/>
                <a:ext cx="2369821" cy="390748"/>
              </a:xfrm>
              <a:prstGeom prst="rect">
                <a:avLst/>
              </a:prstGeom>
              <a:noFill/>
            </p:spPr>
            <p:txBody>
              <a:bodyPr wrap="square" rtlCol="0">
                <a:spAutoFit/>
              </a:bodyPr>
              <a:lstStyle/>
              <a:p>
                <a:r>
                  <a:rPr lang="es-ES">
                    <a:solidFill>
                      <a:srgbClr val="8497B0"/>
                    </a:solidFill>
                  </a:rPr>
                  <a:t>Estimación de </a:t>
                </a:r>
                <a14:m>
                  <m:oMath xmlns:m="http://schemas.openxmlformats.org/officeDocument/2006/math">
                    <m:sSub>
                      <m:sSubPr>
                        <m:ctrlPr>
                          <a:rPr lang="es-ES" i="1" dirty="0" smtClean="0">
                            <a:solidFill>
                              <a:srgbClr val="8497B0"/>
                            </a:solidFill>
                            <a:latin typeface="Cambria Math" panose="02040503050406030204" pitchFamily="18" charset="0"/>
                          </a:rPr>
                        </m:ctrlPr>
                      </m:sSubPr>
                      <m:e>
                        <m:r>
                          <a:rPr lang="es-ES" i="1" dirty="0" smtClean="0">
                            <a:solidFill>
                              <a:srgbClr val="8497B0"/>
                            </a:solidFill>
                            <a:latin typeface="Cambria Math" panose="02040503050406030204" pitchFamily="18" charset="0"/>
                          </a:rPr>
                          <m:t>𝑀</m:t>
                        </m:r>
                      </m:e>
                      <m:sub>
                        <m:r>
                          <a:rPr lang="es-ES" i="1" dirty="0" smtClean="0">
                            <a:solidFill>
                              <a:srgbClr val="8497B0"/>
                            </a:solidFill>
                            <a:latin typeface="Cambria Math" panose="02040503050406030204" pitchFamily="18" charset="0"/>
                          </a:rPr>
                          <m:t>𝑝</m:t>
                        </m:r>
                        <m:r>
                          <a:rPr lang="es-ES" b="0" i="1" dirty="0" smtClean="0">
                            <a:solidFill>
                              <a:srgbClr val="8497B0"/>
                            </a:solidFill>
                            <a:latin typeface="Cambria Math" panose="02040503050406030204" pitchFamily="18" charset="0"/>
                          </a:rPr>
                          <m:t>,</m:t>
                        </m:r>
                        <m:r>
                          <a:rPr lang="es-ES" b="0" i="1" dirty="0" smtClean="0">
                            <a:solidFill>
                              <a:srgbClr val="8497B0"/>
                            </a:solidFill>
                            <a:latin typeface="Cambria Math" panose="02040503050406030204" pitchFamily="18" charset="0"/>
                          </a:rPr>
                          <m:t>𝑖</m:t>
                        </m:r>
                      </m:sub>
                    </m:sSub>
                  </m:oMath>
                </a14:m>
                <a:endParaRPr lang="en-GB">
                  <a:solidFill>
                    <a:srgbClr val="8497B0"/>
                  </a:solidFill>
                </a:endParaRPr>
              </a:p>
            </p:txBody>
          </p:sp>
        </mc:Choice>
        <mc:Fallback>
          <p:sp>
            <p:nvSpPr>
              <p:cNvPr id="39" name="CuadroTexto 38">
                <a:extLst>
                  <a:ext uri="{FF2B5EF4-FFF2-40B4-BE49-F238E27FC236}">
                    <a16:creationId xmlns:a16="http://schemas.microsoft.com/office/drawing/2014/main" id="{E59ED7D2-F525-429C-8CBC-83433EAFC8A8}"/>
                  </a:ext>
                </a:extLst>
              </p:cNvPr>
              <p:cNvSpPr txBox="1">
                <a:spLocks noRot="1" noChangeAspect="1" noMove="1" noResize="1" noEditPoints="1" noAdjustHandles="1" noChangeArrowheads="1" noChangeShapeType="1" noTextEdit="1"/>
              </p:cNvSpPr>
              <p:nvPr/>
            </p:nvSpPr>
            <p:spPr>
              <a:xfrm>
                <a:off x="2838271" y="5938007"/>
                <a:ext cx="2369821" cy="390748"/>
              </a:xfrm>
              <a:prstGeom prst="rect">
                <a:avLst/>
              </a:prstGeom>
              <a:blipFill>
                <a:blip r:embed="rId11"/>
                <a:stretch>
                  <a:fillRect l="-2320" t="-6250" b="-20313"/>
                </a:stretch>
              </a:blipFill>
            </p:spPr>
            <p:txBody>
              <a:bodyPr/>
              <a:lstStyle/>
              <a:p>
                <a:r>
                  <a:rPr lang="en-GB">
                    <a:noFill/>
                  </a:rPr>
                  <a:t> </a:t>
                </a:r>
              </a:p>
            </p:txBody>
          </p:sp>
        </mc:Fallback>
      </mc:AlternateContent>
      <p:cxnSp>
        <p:nvCxnSpPr>
          <p:cNvPr id="40" name="Conector recto de flecha 39">
            <a:extLst>
              <a:ext uri="{FF2B5EF4-FFF2-40B4-BE49-F238E27FC236}">
                <a16:creationId xmlns:a16="http://schemas.microsoft.com/office/drawing/2014/main" id="{823E3E41-2BD9-43C8-ACBF-7C7A96D9644B}"/>
              </a:ext>
            </a:extLst>
          </p:cNvPr>
          <p:cNvCxnSpPr>
            <a:cxnSpLocks/>
          </p:cNvCxnSpPr>
          <p:nvPr/>
        </p:nvCxnSpPr>
        <p:spPr>
          <a:xfrm>
            <a:off x="4819410" y="6133381"/>
            <a:ext cx="388682" cy="0"/>
          </a:xfrm>
          <a:prstGeom prst="straightConnector1">
            <a:avLst/>
          </a:prstGeom>
          <a:ln>
            <a:solidFill>
              <a:srgbClr val="BA9953"/>
            </a:solidFill>
            <a:tailEnd type="triangle"/>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F3587355-0911-4037-91D2-D66C7706EEDE}"/>
              </a:ext>
            </a:extLst>
          </p:cNvPr>
          <p:cNvSpPr txBox="1"/>
          <p:nvPr/>
        </p:nvSpPr>
        <p:spPr>
          <a:xfrm>
            <a:off x="2046051" y="5192750"/>
            <a:ext cx="1061970" cy="523220"/>
          </a:xfrm>
          <a:prstGeom prst="rect">
            <a:avLst/>
          </a:prstGeom>
          <a:noFill/>
          <a:ln>
            <a:solidFill>
              <a:srgbClr val="8497B0"/>
            </a:solidFill>
          </a:ln>
        </p:spPr>
        <p:txBody>
          <a:bodyPr wrap="square" rtlCol="0">
            <a:spAutoFit/>
          </a:bodyPr>
          <a:lstStyle/>
          <a:p>
            <a:r>
              <a:rPr lang="es-ES" sz="1400">
                <a:solidFill>
                  <a:srgbClr val="8497B0"/>
                </a:solidFill>
              </a:rPr>
              <a:t>Ecuación de Tsiolkovsky</a:t>
            </a:r>
            <a:endParaRPr lang="en-GB" sz="1400">
              <a:solidFill>
                <a:srgbClr val="8497B0"/>
              </a:solidFill>
            </a:endParaRPr>
          </a:p>
        </p:txBody>
      </p:sp>
      <p:cxnSp>
        <p:nvCxnSpPr>
          <p:cNvPr id="43" name="Conector recto de flecha 42">
            <a:extLst>
              <a:ext uri="{FF2B5EF4-FFF2-40B4-BE49-F238E27FC236}">
                <a16:creationId xmlns:a16="http://schemas.microsoft.com/office/drawing/2014/main" id="{0BA1C5EC-C9F9-4DF4-96C9-87A5778C5277}"/>
              </a:ext>
            </a:extLst>
          </p:cNvPr>
          <p:cNvCxnSpPr>
            <a:stCxn id="41" idx="2"/>
          </p:cNvCxnSpPr>
          <p:nvPr/>
        </p:nvCxnSpPr>
        <p:spPr>
          <a:xfrm>
            <a:off x="2577036" y="5715970"/>
            <a:ext cx="0" cy="222037"/>
          </a:xfrm>
          <a:prstGeom prst="straightConnector1">
            <a:avLst/>
          </a:prstGeom>
          <a:ln>
            <a:solidFill>
              <a:srgbClr val="8497B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CuadroTexto 43">
                <a:extLst>
                  <a:ext uri="{FF2B5EF4-FFF2-40B4-BE49-F238E27FC236}">
                    <a16:creationId xmlns:a16="http://schemas.microsoft.com/office/drawing/2014/main" id="{08A84A88-4497-4CAB-A2A8-D4F147AE21EA}"/>
                  </a:ext>
                </a:extLst>
              </p:cNvPr>
              <p:cNvSpPr txBox="1"/>
              <p:nvPr/>
            </p:nvSpPr>
            <p:spPr>
              <a:xfrm>
                <a:off x="4678081" y="5465480"/>
                <a:ext cx="646588" cy="307777"/>
              </a:xfrm>
              <a:prstGeom prst="rect">
                <a:avLst/>
              </a:prstGeom>
              <a:noFill/>
              <a:ln>
                <a:solidFill>
                  <a:srgbClr val="8497B0"/>
                </a:solidFill>
              </a:ln>
            </p:spPr>
            <p:txBody>
              <a:bodyPr wrap="square" rtlCol="0">
                <a:spAutoFit/>
              </a:bodyPr>
              <a:lstStyle/>
              <a:p>
                <a14:m>
                  <m:oMath xmlns:m="http://schemas.openxmlformats.org/officeDocument/2006/math">
                    <m:acc>
                      <m:accPr>
                        <m:chr m:val="̇"/>
                        <m:ctrlPr>
                          <a:rPr lang="en-GB" sz="1400" i="1" smtClean="0">
                            <a:solidFill>
                              <a:srgbClr val="8497B0"/>
                            </a:solidFill>
                            <a:latin typeface="Cambria Math" panose="02040503050406030204" pitchFamily="18" charset="0"/>
                          </a:rPr>
                        </m:ctrlPr>
                      </m:accPr>
                      <m:e>
                        <m:r>
                          <a:rPr lang="es-ES" sz="1400" b="0" i="1" smtClean="0">
                            <a:solidFill>
                              <a:srgbClr val="8497B0"/>
                            </a:solidFill>
                            <a:latin typeface="Cambria Math" panose="02040503050406030204" pitchFamily="18" charset="0"/>
                          </a:rPr>
                          <m:t>𝑚</m:t>
                        </m:r>
                      </m:e>
                    </m:acc>
                  </m:oMath>
                </a14:m>
                <a:r>
                  <a:rPr lang="en-GB" sz="1400">
                    <a:solidFill>
                      <a:srgbClr val="8497B0"/>
                    </a:solidFill>
                  </a:rPr>
                  <a:t> cte</a:t>
                </a:r>
              </a:p>
            </p:txBody>
          </p:sp>
        </mc:Choice>
        <mc:Fallback>
          <p:sp>
            <p:nvSpPr>
              <p:cNvPr id="44" name="CuadroTexto 43">
                <a:extLst>
                  <a:ext uri="{FF2B5EF4-FFF2-40B4-BE49-F238E27FC236}">
                    <a16:creationId xmlns:a16="http://schemas.microsoft.com/office/drawing/2014/main" id="{08A84A88-4497-4CAB-A2A8-D4F147AE21EA}"/>
                  </a:ext>
                </a:extLst>
              </p:cNvPr>
              <p:cNvSpPr txBox="1">
                <a:spLocks noRot="1" noChangeAspect="1" noMove="1" noResize="1" noEditPoints="1" noAdjustHandles="1" noChangeArrowheads="1" noChangeShapeType="1" noTextEdit="1"/>
              </p:cNvSpPr>
              <p:nvPr/>
            </p:nvSpPr>
            <p:spPr>
              <a:xfrm>
                <a:off x="4678081" y="5465480"/>
                <a:ext cx="646588" cy="307777"/>
              </a:xfrm>
              <a:prstGeom prst="rect">
                <a:avLst/>
              </a:prstGeom>
              <a:blipFill>
                <a:blip r:embed="rId12"/>
                <a:stretch>
                  <a:fillRect t="-1923" b="-17308"/>
                </a:stretch>
              </a:blipFill>
              <a:ln>
                <a:solidFill>
                  <a:srgbClr val="8497B0"/>
                </a:solidFill>
              </a:ln>
            </p:spPr>
            <p:txBody>
              <a:bodyPr/>
              <a:lstStyle/>
              <a:p>
                <a:r>
                  <a:rPr lang="en-GB">
                    <a:noFill/>
                  </a:rPr>
                  <a:t> </a:t>
                </a:r>
              </a:p>
            </p:txBody>
          </p:sp>
        </mc:Fallback>
      </mc:AlternateContent>
      <p:cxnSp>
        <p:nvCxnSpPr>
          <p:cNvPr id="48" name="Conector recto de flecha 47">
            <a:extLst>
              <a:ext uri="{FF2B5EF4-FFF2-40B4-BE49-F238E27FC236}">
                <a16:creationId xmlns:a16="http://schemas.microsoft.com/office/drawing/2014/main" id="{3EF052B8-D610-4150-A351-D2D0C95BC9DC}"/>
              </a:ext>
            </a:extLst>
          </p:cNvPr>
          <p:cNvCxnSpPr>
            <a:cxnSpLocks/>
            <a:stCxn id="44" idx="2"/>
          </p:cNvCxnSpPr>
          <p:nvPr/>
        </p:nvCxnSpPr>
        <p:spPr>
          <a:xfrm>
            <a:off x="5001375" y="5773257"/>
            <a:ext cx="0" cy="175458"/>
          </a:xfrm>
          <a:prstGeom prst="straightConnector1">
            <a:avLst/>
          </a:prstGeom>
          <a:ln>
            <a:solidFill>
              <a:srgbClr val="8497B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CuadroTexto 50">
                <a:extLst>
                  <a:ext uri="{FF2B5EF4-FFF2-40B4-BE49-F238E27FC236}">
                    <a16:creationId xmlns:a16="http://schemas.microsoft.com/office/drawing/2014/main" id="{15AA95A5-F1BF-4BF1-B1A2-48C4908212E9}"/>
                  </a:ext>
                </a:extLst>
              </p:cNvPr>
              <p:cNvSpPr txBox="1"/>
              <p:nvPr/>
            </p:nvSpPr>
            <p:spPr>
              <a:xfrm>
                <a:off x="5324669" y="5969944"/>
                <a:ext cx="2369821" cy="381515"/>
              </a:xfrm>
              <a:prstGeom prst="rect">
                <a:avLst/>
              </a:prstGeom>
              <a:noFill/>
            </p:spPr>
            <p:txBody>
              <a:bodyPr wrap="square" rtlCol="0">
                <a:spAutoFit/>
              </a:bodyPr>
              <a:lstStyle/>
              <a:p>
                <a:r>
                  <a:rPr lang="es-ES">
                    <a:solidFill>
                      <a:srgbClr val="8497B0"/>
                    </a:solidFill>
                  </a:rPr>
                  <a:t>Estimación de </a:t>
                </a:r>
                <a14:m>
                  <m:oMath xmlns:m="http://schemas.openxmlformats.org/officeDocument/2006/math">
                    <m:sSub>
                      <m:sSubPr>
                        <m:ctrlPr>
                          <a:rPr lang="es-ES" b="0" i="1" smtClean="0">
                            <a:solidFill>
                              <a:srgbClr val="8497B0"/>
                            </a:solidFill>
                            <a:latin typeface="Cambria Math" panose="02040503050406030204" pitchFamily="18" charset="0"/>
                          </a:rPr>
                        </m:ctrlPr>
                      </m:sSubPr>
                      <m:e>
                        <m:r>
                          <a:rPr lang="es-ES" b="0" i="1" smtClean="0">
                            <a:solidFill>
                              <a:srgbClr val="8497B0"/>
                            </a:solidFill>
                            <a:latin typeface="Cambria Math" panose="02040503050406030204" pitchFamily="18" charset="0"/>
                          </a:rPr>
                          <m:t>𝑡</m:t>
                        </m:r>
                      </m:e>
                      <m:sub>
                        <m:r>
                          <a:rPr lang="es-ES" b="0" i="1" smtClean="0">
                            <a:solidFill>
                              <a:srgbClr val="8497B0"/>
                            </a:solidFill>
                            <a:latin typeface="Cambria Math" panose="02040503050406030204" pitchFamily="18" charset="0"/>
                          </a:rPr>
                          <m:t>𝑏</m:t>
                        </m:r>
                        <m:r>
                          <a:rPr lang="es-ES" b="0" i="1" smtClean="0">
                            <a:solidFill>
                              <a:srgbClr val="8497B0"/>
                            </a:solidFill>
                            <a:latin typeface="Cambria Math" panose="02040503050406030204" pitchFamily="18" charset="0"/>
                          </a:rPr>
                          <m:t>,</m:t>
                        </m:r>
                        <m:r>
                          <a:rPr lang="es-ES" b="0" i="1" smtClean="0">
                            <a:solidFill>
                              <a:srgbClr val="8497B0"/>
                            </a:solidFill>
                            <a:latin typeface="Cambria Math" panose="02040503050406030204" pitchFamily="18" charset="0"/>
                          </a:rPr>
                          <m:t>𝑖</m:t>
                        </m:r>
                      </m:sub>
                    </m:sSub>
                  </m:oMath>
                </a14:m>
                <a:endParaRPr lang="en-GB">
                  <a:solidFill>
                    <a:srgbClr val="8497B0"/>
                  </a:solidFill>
                </a:endParaRPr>
              </a:p>
            </p:txBody>
          </p:sp>
        </mc:Choice>
        <mc:Fallback>
          <p:sp>
            <p:nvSpPr>
              <p:cNvPr id="51" name="CuadroTexto 50">
                <a:extLst>
                  <a:ext uri="{FF2B5EF4-FFF2-40B4-BE49-F238E27FC236}">
                    <a16:creationId xmlns:a16="http://schemas.microsoft.com/office/drawing/2014/main" id="{15AA95A5-F1BF-4BF1-B1A2-48C4908212E9}"/>
                  </a:ext>
                </a:extLst>
              </p:cNvPr>
              <p:cNvSpPr txBox="1">
                <a:spLocks noRot="1" noChangeAspect="1" noMove="1" noResize="1" noEditPoints="1" noAdjustHandles="1" noChangeArrowheads="1" noChangeShapeType="1" noTextEdit="1"/>
              </p:cNvSpPr>
              <p:nvPr/>
            </p:nvSpPr>
            <p:spPr>
              <a:xfrm>
                <a:off x="5324669" y="5969944"/>
                <a:ext cx="2369821" cy="381515"/>
              </a:xfrm>
              <a:prstGeom prst="rect">
                <a:avLst/>
              </a:prstGeom>
              <a:blipFill>
                <a:blip r:embed="rId13"/>
                <a:stretch>
                  <a:fillRect l="-2057" t="-6349" b="-22222"/>
                </a:stretch>
              </a:blipFill>
            </p:spPr>
            <p:txBody>
              <a:bodyPr/>
              <a:lstStyle/>
              <a:p>
                <a:r>
                  <a:rPr lang="en-GB">
                    <a:noFill/>
                  </a:rPr>
                  <a:t> </a:t>
                </a:r>
              </a:p>
            </p:txBody>
          </p:sp>
        </mc:Fallback>
      </mc:AlternateContent>
    </p:spTree>
    <p:extLst>
      <p:ext uri="{BB962C8B-B14F-4D97-AF65-F5344CB8AC3E}">
        <p14:creationId xmlns:p14="http://schemas.microsoft.com/office/powerpoint/2010/main" val="338930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5" y="-179256"/>
            <a:ext cx="10941349" cy="7033091"/>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3431234" y="2215845"/>
            <a:ext cx="60651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a:solidFill>
                  <a:srgbClr val="CDA655"/>
                </a:solidFill>
                <a:cs typeface="Calibri"/>
              </a:rPr>
              <a:t>Trayectoria de Impulsos Finitos</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758494" y="373269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pic>
        <p:nvPicPr>
          <p:cNvPr id="7" name="Graphic 6" descr="Earth with solid fill">
            <a:extLst>
              <a:ext uri="{FF2B5EF4-FFF2-40B4-BE49-F238E27FC236}">
                <a16:creationId xmlns:a16="http://schemas.microsoft.com/office/drawing/2014/main" id="{C1252F82-49E0-4585-9941-CFCBB7DDFB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07210" y="-1087130"/>
            <a:ext cx="914400" cy="914400"/>
          </a:xfrm>
          <a:prstGeom prst="rect">
            <a:avLst/>
          </a:prstGeom>
        </p:spPr>
      </p:pic>
      <p:pic>
        <p:nvPicPr>
          <p:cNvPr id="9" name="Graphic 8" descr="Space Saucer outline">
            <a:extLst>
              <a:ext uri="{FF2B5EF4-FFF2-40B4-BE49-F238E27FC236}">
                <a16:creationId xmlns:a16="http://schemas.microsoft.com/office/drawing/2014/main" id="{119289E5-672A-46DD-9202-0A523A13A5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59088" y="-1238611"/>
            <a:ext cx="914400" cy="914400"/>
          </a:xfrm>
          <a:prstGeom prst="rect">
            <a:avLst/>
          </a:prstGeom>
        </p:spPr>
      </p:pic>
      <p:pic>
        <p:nvPicPr>
          <p:cNvPr id="11" name="Graphic 10" descr="Rocket outline">
            <a:extLst>
              <a:ext uri="{FF2B5EF4-FFF2-40B4-BE49-F238E27FC236}">
                <a16:creationId xmlns:a16="http://schemas.microsoft.com/office/drawing/2014/main" id="{B74792C6-2A19-4163-8953-BBA1FDCB17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29495" y="-883070"/>
            <a:ext cx="914400" cy="914400"/>
          </a:xfrm>
          <a:prstGeom prst="rect">
            <a:avLst/>
          </a:prstGeom>
        </p:spPr>
      </p:pic>
      <p:pic>
        <p:nvPicPr>
          <p:cNvPr id="15" name="Graphic 14" descr="Mars outline">
            <a:extLst>
              <a:ext uri="{FF2B5EF4-FFF2-40B4-BE49-F238E27FC236}">
                <a16:creationId xmlns:a16="http://schemas.microsoft.com/office/drawing/2014/main" id="{4DAF9A67-0C18-4C0E-AD48-1BAC2868F7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18267" y="-1011001"/>
            <a:ext cx="914400" cy="914400"/>
          </a:xfrm>
          <a:prstGeom prst="rect">
            <a:avLst/>
          </a:prstGeom>
        </p:spPr>
      </p:pic>
      <p:pic>
        <p:nvPicPr>
          <p:cNvPr id="17" name="Graphic 16" descr="Jupiter outline">
            <a:extLst>
              <a:ext uri="{FF2B5EF4-FFF2-40B4-BE49-F238E27FC236}">
                <a16:creationId xmlns:a16="http://schemas.microsoft.com/office/drawing/2014/main" id="{6A29D280-000D-464A-AE46-216AF865B0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42803" y="-1198614"/>
            <a:ext cx="914400" cy="914400"/>
          </a:xfrm>
          <a:prstGeom prst="rect">
            <a:avLst/>
          </a:prstGeom>
        </p:spPr>
      </p:pic>
      <p:pic>
        <p:nvPicPr>
          <p:cNvPr id="19" name="Graphic 18" descr="Satellite with solid fill">
            <a:extLst>
              <a:ext uri="{FF2B5EF4-FFF2-40B4-BE49-F238E27FC236}">
                <a16:creationId xmlns:a16="http://schemas.microsoft.com/office/drawing/2014/main" id="{4927CE85-BDC3-47B0-BE5C-B3EDF44AD6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81600" y="3870786"/>
            <a:ext cx="914400" cy="914400"/>
          </a:xfrm>
          <a:prstGeom prst="rect">
            <a:avLst/>
          </a:prstGeom>
        </p:spPr>
      </p:pic>
      <p:pic>
        <p:nvPicPr>
          <p:cNvPr id="21" name="Graphic 20" descr="Solar system with solid fill">
            <a:extLst>
              <a:ext uri="{FF2B5EF4-FFF2-40B4-BE49-F238E27FC236}">
                <a16:creationId xmlns:a16="http://schemas.microsoft.com/office/drawing/2014/main" id="{FFABC25E-578F-4BAE-9816-34CF4A1B424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70037" y="-1073548"/>
            <a:ext cx="914400" cy="914400"/>
          </a:xfrm>
          <a:prstGeom prst="rect">
            <a:avLst/>
          </a:prstGeom>
        </p:spPr>
      </p:pic>
      <p:pic>
        <p:nvPicPr>
          <p:cNvPr id="24" name="Graphic 23" descr="Planet outline">
            <a:extLst>
              <a:ext uri="{FF2B5EF4-FFF2-40B4-BE49-F238E27FC236}">
                <a16:creationId xmlns:a16="http://schemas.microsoft.com/office/drawing/2014/main" id="{8F3DF0D4-DAB6-4A65-9807-09CC394E5EF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71532" y="-1093656"/>
            <a:ext cx="914400" cy="914400"/>
          </a:xfrm>
          <a:prstGeom prst="rect">
            <a:avLst/>
          </a:prstGeom>
        </p:spPr>
      </p:pic>
      <p:pic>
        <p:nvPicPr>
          <p:cNvPr id="27" name="Graphic 26" descr="Satellite outline">
            <a:extLst>
              <a:ext uri="{FF2B5EF4-FFF2-40B4-BE49-F238E27FC236}">
                <a16:creationId xmlns:a16="http://schemas.microsoft.com/office/drawing/2014/main" id="{8EFEE33D-6B1F-45EC-9248-5430EF7C89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289004" y="-1049173"/>
            <a:ext cx="914400" cy="914400"/>
          </a:xfrm>
          <a:prstGeom prst="rect">
            <a:avLst/>
          </a:prstGeom>
        </p:spPr>
      </p:pic>
      <p:pic>
        <p:nvPicPr>
          <p:cNvPr id="30" name="Graphic 29" descr="Telescope with solid fill">
            <a:extLst>
              <a:ext uri="{FF2B5EF4-FFF2-40B4-BE49-F238E27FC236}">
                <a16:creationId xmlns:a16="http://schemas.microsoft.com/office/drawing/2014/main" id="{CB9CA2AA-D299-4AD3-A851-6868208F4E0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534043" y="-1073548"/>
            <a:ext cx="914400" cy="914400"/>
          </a:xfrm>
          <a:prstGeom prst="rect">
            <a:avLst/>
          </a:prstGeom>
        </p:spPr>
      </p:pic>
      <p:pic>
        <p:nvPicPr>
          <p:cNvPr id="32" name="Graphic 31" descr="Radar Chart with solid fill">
            <a:extLst>
              <a:ext uri="{FF2B5EF4-FFF2-40B4-BE49-F238E27FC236}">
                <a16:creationId xmlns:a16="http://schemas.microsoft.com/office/drawing/2014/main" id="{0744E01A-7A66-48DB-AB41-69A9838DD7A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203404" y="-1011001"/>
            <a:ext cx="914400" cy="914400"/>
          </a:xfrm>
          <a:prstGeom prst="rect">
            <a:avLst/>
          </a:prstGeom>
        </p:spPr>
      </p:pic>
      <p:pic>
        <p:nvPicPr>
          <p:cNvPr id="38" name="Graphic 37" descr="Solar system with solid fill">
            <a:extLst>
              <a:ext uri="{FF2B5EF4-FFF2-40B4-BE49-F238E27FC236}">
                <a16:creationId xmlns:a16="http://schemas.microsoft.com/office/drawing/2014/main" id="{A82C60E2-BBBC-43F3-A75A-187A958757A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5563" y="-1093656"/>
            <a:ext cx="914400" cy="914400"/>
          </a:xfrm>
          <a:prstGeom prst="rect">
            <a:avLst/>
          </a:prstGeom>
        </p:spPr>
      </p:pic>
      <p:pic>
        <p:nvPicPr>
          <p:cNvPr id="40" name="Graphic 39" descr="Sun with solid fill">
            <a:extLst>
              <a:ext uri="{FF2B5EF4-FFF2-40B4-BE49-F238E27FC236}">
                <a16:creationId xmlns:a16="http://schemas.microsoft.com/office/drawing/2014/main" id="{C4C6C9D9-26C8-4728-AFCC-2F41F45078C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068896" y="-1040842"/>
            <a:ext cx="914400" cy="914400"/>
          </a:xfrm>
          <a:prstGeom prst="rect">
            <a:avLst/>
          </a:prstGeom>
        </p:spPr>
      </p:pic>
      <p:grpSp>
        <p:nvGrpSpPr>
          <p:cNvPr id="4" name="Group 3">
            <a:extLst>
              <a:ext uri="{FF2B5EF4-FFF2-40B4-BE49-F238E27FC236}">
                <a16:creationId xmlns:a16="http://schemas.microsoft.com/office/drawing/2014/main" id="{4AA85B22-DF46-428F-B462-73C134E69315}"/>
              </a:ext>
            </a:extLst>
          </p:cNvPr>
          <p:cNvGrpSpPr/>
          <p:nvPr/>
        </p:nvGrpSpPr>
        <p:grpSpPr>
          <a:xfrm>
            <a:off x="6536942" y="3816229"/>
            <a:ext cx="1122320" cy="1076155"/>
            <a:chOff x="6536942" y="3816229"/>
            <a:chExt cx="1122320" cy="1076155"/>
          </a:xfrm>
        </p:grpSpPr>
        <p:pic>
          <p:nvPicPr>
            <p:cNvPr id="13" name="Graphic 12" descr="Rocket with solid fill">
              <a:extLst>
                <a:ext uri="{FF2B5EF4-FFF2-40B4-BE49-F238E27FC236}">
                  <a16:creationId xmlns:a16="http://schemas.microsoft.com/office/drawing/2014/main" id="{9DFA3E94-823F-4FFE-8136-52B6F5EE2D2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744862" y="3816229"/>
              <a:ext cx="914400" cy="914400"/>
            </a:xfrm>
            <a:prstGeom prst="rect">
              <a:avLst/>
            </a:prstGeom>
          </p:spPr>
        </p:pic>
        <p:pic>
          <p:nvPicPr>
            <p:cNvPr id="42" name="Graphic 41" descr="Fire with solid fill">
              <a:extLst>
                <a:ext uri="{FF2B5EF4-FFF2-40B4-BE49-F238E27FC236}">
                  <a16:creationId xmlns:a16="http://schemas.microsoft.com/office/drawing/2014/main" id="{2661F00E-CF65-491D-A2CF-DEDC426956C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rot="2023463" flipH="1" flipV="1">
              <a:off x="6536942" y="4372323"/>
              <a:ext cx="520061" cy="520061"/>
            </a:xfrm>
            <a:prstGeom prst="rect">
              <a:avLst/>
            </a:prstGeom>
          </p:spPr>
        </p:pic>
      </p:grpSp>
    </p:spTree>
    <p:extLst>
      <p:ext uri="{BB962C8B-B14F-4D97-AF65-F5344CB8AC3E}">
        <p14:creationId xmlns:p14="http://schemas.microsoft.com/office/powerpoint/2010/main" val="109841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8" name="Rectangle 27">
            <a:extLst>
              <a:ext uri="{FF2B5EF4-FFF2-40B4-BE49-F238E27FC236}">
                <a16:creationId xmlns:a16="http://schemas.microsoft.com/office/drawing/2014/main" id="{711ECC1A-0CA0-4A8F-B05A-60605E840C63}"/>
              </a:ext>
            </a:extLst>
          </p:cNvPr>
          <p:cNvSpPr/>
          <p:nvPr/>
        </p:nvSpPr>
        <p:spPr>
          <a:xfrm>
            <a:off x="1474353" y="-5316"/>
            <a:ext cx="10770547" cy="7050089"/>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6DFD6AD-9ECA-4D80-8049-3C4580F44AD0}"/>
              </a:ext>
            </a:extLst>
          </p:cNvPr>
          <p:cNvSpPr txBox="1"/>
          <p:nvPr/>
        </p:nvSpPr>
        <p:spPr>
          <a:xfrm>
            <a:off x="4839993" y="31925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Maniobra de salida</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atellite, dark, laser, night sky&#10;&#10;Description automatically generated">
            <a:extLst>
              <a:ext uri="{FF2B5EF4-FFF2-40B4-BE49-F238E27FC236}">
                <a16:creationId xmlns:a16="http://schemas.microsoft.com/office/drawing/2014/main" id="{623BF530-455C-46CB-ADF2-9B9348CF263A}"/>
              </a:ext>
            </a:extLst>
          </p:cNvPr>
          <p:cNvPicPr>
            <a:picLocks noChangeAspect="1"/>
          </p:cNvPicPr>
          <p:nvPr/>
        </p:nvPicPr>
        <p:blipFill rotWithShape="1">
          <a:blip r:embed="rId5">
            <a:extLst>
              <a:ext uri="{28A0092B-C50C-407E-A947-70E740481C1C}">
                <a14:useLocalDpi xmlns:a14="http://schemas.microsoft.com/office/drawing/2010/main" val="0"/>
              </a:ext>
            </a:extLst>
          </a:blip>
          <a:srcRect r="6504" b="21855"/>
          <a:stretch/>
        </p:blipFill>
        <p:spPr>
          <a:xfrm>
            <a:off x="7148593" y="1279674"/>
            <a:ext cx="4511919" cy="2338443"/>
          </a:xfrm>
          <a:prstGeom prst="rect">
            <a:avLst/>
          </a:prstGeom>
        </p:spPr>
      </p:pic>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9</a:t>
            </a:r>
          </a:p>
        </p:txBody>
      </p:sp>
      <p:pic>
        <p:nvPicPr>
          <p:cNvPr id="16" name="Picture 15" descr="A picture containing satellite&#10;&#10;Description automatically generated">
            <a:extLst>
              <a:ext uri="{FF2B5EF4-FFF2-40B4-BE49-F238E27FC236}">
                <a16:creationId xmlns:a16="http://schemas.microsoft.com/office/drawing/2014/main" id="{A10097B8-F573-442A-81EB-42FB5F1B9F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8509" y="2833356"/>
            <a:ext cx="734336" cy="784762"/>
          </a:xfrm>
          <a:prstGeom prst="rect">
            <a:avLst/>
          </a:prstGeom>
        </p:spPr>
      </p:pic>
      <p:sp>
        <p:nvSpPr>
          <p:cNvPr id="50" name="Rectángulo: esquinas redondeadas 69">
            <a:extLst>
              <a:ext uri="{FF2B5EF4-FFF2-40B4-BE49-F238E27FC236}">
                <a16:creationId xmlns:a16="http://schemas.microsoft.com/office/drawing/2014/main" id="{AE55898C-0473-42FD-8E48-623BD2258C62}"/>
              </a:ext>
            </a:extLst>
          </p:cNvPr>
          <p:cNvSpPr/>
          <p:nvPr/>
        </p:nvSpPr>
        <p:spPr>
          <a:xfrm>
            <a:off x="3307469" y="2611099"/>
            <a:ext cx="2645584" cy="590121"/>
          </a:xfrm>
          <a:prstGeom prst="roundRect">
            <a:avLst/>
          </a:prstGeom>
          <a:noFill/>
          <a:ln w="28575">
            <a:solidFill>
              <a:srgbClr val="D16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rgbClr val="7F7F7F"/>
              </a:solidFill>
            </a:endParaRPr>
          </a:p>
        </p:txBody>
      </p:sp>
      <p:grpSp>
        <p:nvGrpSpPr>
          <p:cNvPr id="67" name="Group 66">
            <a:extLst>
              <a:ext uri="{FF2B5EF4-FFF2-40B4-BE49-F238E27FC236}">
                <a16:creationId xmlns:a16="http://schemas.microsoft.com/office/drawing/2014/main" id="{FAF07B1F-1E68-4F00-B536-3037F36D8D4E}"/>
              </a:ext>
            </a:extLst>
          </p:cNvPr>
          <p:cNvGrpSpPr/>
          <p:nvPr/>
        </p:nvGrpSpPr>
        <p:grpSpPr>
          <a:xfrm>
            <a:off x="3526363" y="4477640"/>
            <a:ext cx="2370304" cy="1976153"/>
            <a:chOff x="2591013" y="1611481"/>
            <a:chExt cx="2370304" cy="1976153"/>
          </a:xfrm>
        </p:grpSpPr>
        <p:sp>
          <p:nvSpPr>
            <p:cNvPr id="39" name="Rectángulo: esquinas redondeadas 61">
              <a:extLst>
                <a:ext uri="{FF2B5EF4-FFF2-40B4-BE49-F238E27FC236}">
                  <a16:creationId xmlns:a16="http://schemas.microsoft.com/office/drawing/2014/main" id="{9E1FA322-3097-4616-B670-3B20DA7ACB31}"/>
                </a:ext>
              </a:extLst>
            </p:cNvPr>
            <p:cNvSpPr/>
            <p:nvPr/>
          </p:nvSpPr>
          <p:spPr>
            <a:xfrm>
              <a:off x="2591014" y="1611481"/>
              <a:ext cx="2366986" cy="2350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lumMod val="60000"/>
                      <a:lumOff val="40000"/>
                    </a:schemeClr>
                  </a:solidFill>
                </a:rPr>
                <a:t>TargetOutgoingH</a:t>
              </a:r>
            </a:p>
          </p:txBody>
        </p:sp>
        <p:cxnSp>
          <p:nvCxnSpPr>
            <p:cNvPr id="40" name="Conector recto de flecha 62">
              <a:extLst>
                <a:ext uri="{FF2B5EF4-FFF2-40B4-BE49-F238E27FC236}">
                  <a16:creationId xmlns:a16="http://schemas.microsoft.com/office/drawing/2014/main" id="{C4EE3926-03A2-4EC1-8DE3-82CA0C97B2D3}"/>
                </a:ext>
              </a:extLst>
            </p:cNvPr>
            <p:cNvCxnSpPr>
              <a:cxnSpLocks/>
              <a:stCxn id="39" idx="2"/>
              <a:endCxn id="53" idx="0"/>
            </p:cNvCxnSpPr>
            <p:nvPr/>
          </p:nvCxnSpPr>
          <p:spPr>
            <a:xfrm>
              <a:off x="3774507" y="1846522"/>
              <a:ext cx="0" cy="18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ángulo: esquinas redondeadas 63">
              <a:extLst>
                <a:ext uri="{FF2B5EF4-FFF2-40B4-BE49-F238E27FC236}">
                  <a16:creationId xmlns:a16="http://schemas.microsoft.com/office/drawing/2014/main" id="{908E198A-C34F-4518-AF68-E86B923003B6}"/>
                </a:ext>
              </a:extLst>
            </p:cNvPr>
            <p:cNvSpPr/>
            <p:nvPr/>
          </p:nvSpPr>
          <p:spPr>
            <a:xfrm>
              <a:off x="2591013" y="2457915"/>
              <a:ext cx="2366984" cy="25318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2">
                      <a:lumMod val="60000"/>
                      <a:lumOff val="40000"/>
                    </a:schemeClr>
                  </a:solidFill>
                </a:rPr>
                <a:t>HM </a:t>
              </a:r>
              <a:r>
                <a:rPr lang="es-ES" sz="1400">
                  <a:solidFill>
                    <a:schemeClr val="tx2">
                      <a:lumMod val="60000"/>
                      <a:lumOff val="40000"/>
                    </a:schemeClr>
                  </a:solidFill>
                </a:rPr>
                <a:t>(Begin, propagate, end)</a:t>
              </a:r>
              <a:endParaRPr lang="es-ES" sz="1600">
                <a:solidFill>
                  <a:schemeClr val="tx2">
                    <a:lumMod val="60000"/>
                    <a:lumOff val="40000"/>
                  </a:schemeClr>
                </a:solidFill>
              </a:endParaRPr>
            </a:p>
          </p:txBody>
        </p:sp>
        <p:cxnSp>
          <p:nvCxnSpPr>
            <p:cNvPr id="42" name="Conector recto de flecha 64">
              <a:extLst>
                <a:ext uri="{FF2B5EF4-FFF2-40B4-BE49-F238E27FC236}">
                  <a16:creationId xmlns:a16="http://schemas.microsoft.com/office/drawing/2014/main" id="{1F793B93-DC2B-4F7B-9835-D21B4A1520C7}"/>
                </a:ext>
              </a:extLst>
            </p:cNvPr>
            <p:cNvCxnSpPr>
              <a:cxnSpLocks/>
              <a:endCxn id="43" idx="0"/>
            </p:cNvCxnSpPr>
            <p:nvPr/>
          </p:nvCxnSpPr>
          <p:spPr>
            <a:xfrm>
              <a:off x="3774505" y="3159300"/>
              <a:ext cx="1660" cy="19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Rectángulo: esquinas redondeadas 65">
                  <a:extLst>
                    <a:ext uri="{FF2B5EF4-FFF2-40B4-BE49-F238E27FC236}">
                      <a16:creationId xmlns:a16="http://schemas.microsoft.com/office/drawing/2014/main" id="{3749DE63-C348-45AF-AA70-DEB04EE0B5B5}"/>
                    </a:ext>
                  </a:extLst>
                </p:cNvPr>
                <p:cNvSpPr/>
                <p:nvPr/>
              </p:nvSpPr>
              <p:spPr>
                <a:xfrm>
                  <a:off x="2591013" y="3354317"/>
                  <a:ext cx="2370304" cy="23331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2">
                          <a:lumMod val="60000"/>
                          <a:lumOff val="40000"/>
                        </a:schemeClr>
                      </a:solidFill>
                    </a:rPr>
                    <a:t>Get </a:t>
                  </a:r>
                  <a14:m>
                    <m:oMath xmlns:m="http://schemas.openxmlformats.org/officeDocument/2006/math">
                      <m:sSub>
                        <m:sSubPr>
                          <m:ctrlPr>
                            <a:rPr lang="en-GB" sz="1600" i="1">
                              <a:solidFill>
                                <a:srgbClr val="CDA655"/>
                              </a:solidFill>
                              <a:latin typeface="Cambria Math" panose="02040503050406030204" pitchFamily="18" charset="0"/>
                            </a:rPr>
                          </m:ctrlPr>
                        </m:sSubPr>
                        <m:e>
                          <m:sSub>
                            <m:sSubPr>
                              <m:ctrlPr>
                                <a:rPr lang="en-GB" sz="1600" i="1">
                                  <a:solidFill>
                                    <a:srgbClr val="CDA655"/>
                                  </a:solidFill>
                                  <a:latin typeface="Cambria Math" panose="02040503050406030204" pitchFamily="18" charset="0"/>
                                </a:rPr>
                              </m:ctrlPr>
                            </m:sSubPr>
                            <m:e>
                              <m:r>
                                <a:rPr lang="en-GB" sz="1600" i="1">
                                  <a:solidFill>
                                    <a:srgbClr val="CDA655"/>
                                  </a:solidFill>
                                  <a:latin typeface="Cambria Math" panose="02040503050406030204" pitchFamily="18" charset="0"/>
                                </a:rPr>
                                <m:t>𝑀</m:t>
                              </m:r>
                            </m:e>
                            <m:sub>
                              <m:r>
                                <a:rPr lang="en-GB" sz="1600" i="1">
                                  <a:solidFill>
                                    <a:srgbClr val="CDA655"/>
                                  </a:solidFill>
                                  <a:latin typeface="Cambria Math" panose="02040503050406030204" pitchFamily="18" charset="0"/>
                                </a:rPr>
                                <m:t>𝑝</m:t>
                              </m:r>
                            </m:sub>
                          </m:sSub>
                        </m:e>
                        <m:sub>
                          <m:r>
                            <a:rPr lang="en-GB" sz="1600" i="1">
                              <a:solidFill>
                                <a:srgbClr val="CDA655"/>
                              </a:solidFill>
                              <a:latin typeface="Cambria Math" panose="02040503050406030204" pitchFamily="18" charset="0"/>
                            </a:rPr>
                            <m:t>𝐻𝐹</m:t>
                          </m:r>
                        </m:sub>
                      </m:sSub>
                    </m:oMath>
                  </a14:m>
                  <a:endParaRPr lang="es-ES" sz="1600">
                    <a:solidFill>
                      <a:schemeClr val="tx2">
                        <a:lumMod val="60000"/>
                        <a:lumOff val="40000"/>
                      </a:schemeClr>
                    </a:solidFill>
                  </a:endParaRPr>
                </a:p>
              </p:txBody>
            </p:sp>
          </mc:Choice>
          <mc:Fallback>
            <p:sp>
              <p:nvSpPr>
                <p:cNvPr id="43" name="Rectángulo: esquinas redondeadas 65">
                  <a:extLst>
                    <a:ext uri="{FF2B5EF4-FFF2-40B4-BE49-F238E27FC236}">
                      <a16:creationId xmlns:a16="http://schemas.microsoft.com/office/drawing/2014/main" id="{3749DE63-C348-45AF-AA70-DEB04EE0B5B5}"/>
                    </a:ext>
                  </a:extLst>
                </p:cNvPr>
                <p:cNvSpPr>
                  <a:spLocks noRot="1" noChangeAspect="1" noMove="1" noResize="1" noEditPoints="1" noAdjustHandles="1" noChangeArrowheads="1" noChangeShapeType="1" noTextEdit="1"/>
                </p:cNvSpPr>
                <p:nvPr/>
              </p:nvSpPr>
              <p:spPr>
                <a:xfrm>
                  <a:off x="2591013" y="3354317"/>
                  <a:ext cx="2370304" cy="233317"/>
                </a:xfrm>
                <a:prstGeom prst="roundRect">
                  <a:avLst/>
                </a:prstGeom>
                <a:blipFill>
                  <a:blip r:embed="rId7"/>
                  <a:stretch>
                    <a:fillRect t="-27273" b="-34091"/>
                  </a:stretch>
                </a:blipFill>
                <a:ln w="28575"/>
              </p:spPr>
              <p:txBody>
                <a:bodyPr/>
                <a:lstStyle/>
                <a:p>
                  <a:r>
                    <a:rPr lang="en-GB">
                      <a:noFill/>
                    </a:rPr>
                    <a:t> </a:t>
                  </a:r>
                </a:p>
              </p:txBody>
            </p:sp>
          </mc:Fallback>
        </mc:AlternateContent>
        <p:cxnSp>
          <p:nvCxnSpPr>
            <p:cNvPr id="51" name="Connector: Elbow 50">
              <a:extLst>
                <a:ext uri="{FF2B5EF4-FFF2-40B4-BE49-F238E27FC236}">
                  <a16:creationId xmlns:a16="http://schemas.microsoft.com/office/drawing/2014/main" id="{CB38CD79-A1D0-42D1-8D1E-60FEB89D10A4}"/>
                </a:ext>
              </a:extLst>
            </p:cNvPr>
            <p:cNvCxnSpPr>
              <a:cxnSpLocks/>
              <a:stCxn id="53" idx="1"/>
              <a:endCxn id="60" idx="1"/>
            </p:cNvCxnSpPr>
            <p:nvPr/>
          </p:nvCxnSpPr>
          <p:spPr>
            <a:xfrm rot="10800000" flipV="1">
              <a:off x="2591013" y="2147114"/>
              <a:ext cx="12700" cy="885594"/>
            </a:xfrm>
            <a:prstGeom prst="bentConnector3">
              <a:avLst>
                <a:gd name="adj1" fmla="val 1800000"/>
              </a:avLst>
            </a:prstGeom>
            <a:ln w="19050">
              <a:solidFill>
                <a:srgbClr val="A157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Rectángulo: esquinas redondeadas 61">
                  <a:extLst>
                    <a:ext uri="{FF2B5EF4-FFF2-40B4-BE49-F238E27FC236}">
                      <a16:creationId xmlns:a16="http://schemas.microsoft.com/office/drawing/2014/main" id="{A585ED08-C507-4261-8223-99C9DEC52E61}"/>
                    </a:ext>
                  </a:extLst>
                </p:cNvPr>
                <p:cNvSpPr/>
                <p:nvPr/>
              </p:nvSpPr>
              <p:spPr>
                <a:xfrm>
                  <a:off x="2591013" y="2029593"/>
                  <a:ext cx="2366988" cy="2350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lumMod val="60000"/>
                          <a:lumOff val="40000"/>
                        </a:schemeClr>
                      </a:solidFill>
                    </a:rPr>
                    <a:t>Vary </a:t>
                  </a:r>
                  <a:r>
                    <a:rPr lang="en-GB" sz="1400">
                      <a:solidFill>
                        <a:schemeClr val="tx2">
                          <a:lumMod val="60000"/>
                          <a:lumOff val="40000"/>
                        </a:schemeClr>
                      </a:solidFill>
                    </a:rPr>
                    <a:t>(</a:t>
                  </a:r>
                  <a14:m>
                    <m:oMath xmlns:m="http://schemas.openxmlformats.org/officeDocument/2006/math">
                      <m:sSub>
                        <m:sSubPr>
                          <m:ctrlPr>
                            <a:rPr lang="en-GB" sz="1400" b="0" i="1" smtClean="0">
                              <a:solidFill>
                                <a:srgbClr val="CDA655"/>
                              </a:solidFill>
                              <a:latin typeface="Cambria Math" panose="02040503050406030204" pitchFamily="18" charset="0"/>
                            </a:rPr>
                          </m:ctrlPr>
                        </m:sSubPr>
                        <m:e>
                          <m:r>
                            <m:rPr>
                              <m:sty m:val="p"/>
                            </m:rPr>
                            <a:rPr lang="en-GB" sz="1400" b="0" i="0" smtClean="0">
                              <a:solidFill>
                                <a:srgbClr val="CDA655"/>
                              </a:solidFill>
                              <a:latin typeface="Cambria Math" panose="02040503050406030204" pitchFamily="18" charset="0"/>
                            </a:rPr>
                            <m:t>V</m:t>
                          </m:r>
                        </m:e>
                        <m:sub>
                          <m:r>
                            <a:rPr lang="en-GB" sz="1400" b="0" i="1" smtClean="0">
                              <a:solidFill>
                                <a:srgbClr val="CDA655"/>
                              </a:solidFill>
                              <a:latin typeface="Cambria Math" panose="02040503050406030204" pitchFamily="18" charset="0"/>
                            </a:rPr>
                            <m:t>𝑥</m:t>
                          </m:r>
                        </m:sub>
                      </m:sSub>
                    </m:oMath>
                  </a14:m>
                  <a:r>
                    <a:rPr lang="en-GB" sz="1400">
                      <a:solidFill>
                        <a:schemeClr val="tx2">
                          <a:lumMod val="60000"/>
                          <a:lumOff val="40000"/>
                        </a:schemeClr>
                      </a:solidFill>
                    </a:rPr>
                    <a:t>, </a:t>
                  </a:r>
                  <a14:m>
                    <m:oMath xmlns:m="http://schemas.openxmlformats.org/officeDocument/2006/math">
                      <m:sSub>
                        <m:sSubPr>
                          <m:ctrlPr>
                            <a:rPr lang="en-GB" sz="1400" i="1" smtClean="0">
                              <a:solidFill>
                                <a:srgbClr val="CDA655"/>
                              </a:solidFill>
                              <a:latin typeface="Cambria Math" panose="02040503050406030204" pitchFamily="18" charset="0"/>
                            </a:rPr>
                          </m:ctrlPr>
                        </m:sSubPr>
                        <m:e>
                          <m:r>
                            <m:rPr>
                              <m:sty m:val="p"/>
                            </m:rPr>
                            <a:rPr lang="en-GB" sz="1400">
                              <a:solidFill>
                                <a:srgbClr val="CDA655"/>
                              </a:solidFill>
                              <a:latin typeface="Cambria Math" panose="02040503050406030204" pitchFamily="18" charset="0"/>
                            </a:rPr>
                            <m:t>V</m:t>
                          </m:r>
                        </m:e>
                        <m:sub>
                          <m:r>
                            <a:rPr lang="en-GB" sz="1400" b="0" i="1" smtClean="0">
                              <a:solidFill>
                                <a:srgbClr val="CDA655"/>
                              </a:solidFill>
                              <a:latin typeface="Cambria Math" panose="02040503050406030204" pitchFamily="18" charset="0"/>
                            </a:rPr>
                            <m:t>𝑦</m:t>
                          </m:r>
                        </m:sub>
                      </m:sSub>
                    </m:oMath>
                  </a14:m>
                  <a:r>
                    <a:rPr lang="en-GB" sz="1400">
                      <a:solidFill>
                        <a:schemeClr val="tx2">
                          <a:lumMod val="60000"/>
                          <a:lumOff val="40000"/>
                        </a:schemeClr>
                      </a:solidFill>
                    </a:rPr>
                    <a:t>, </a:t>
                  </a:r>
                  <a14:m>
                    <m:oMath xmlns:m="http://schemas.openxmlformats.org/officeDocument/2006/math">
                      <m:sSub>
                        <m:sSubPr>
                          <m:ctrlPr>
                            <a:rPr lang="en-GB" sz="1400" i="1" smtClean="0">
                              <a:solidFill>
                                <a:srgbClr val="CDA655"/>
                              </a:solidFill>
                              <a:latin typeface="Cambria Math" panose="02040503050406030204" pitchFamily="18" charset="0"/>
                            </a:rPr>
                          </m:ctrlPr>
                        </m:sSubPr>
                        <m:e>
                          <m:r>
                            <m:rPr>
                              <m:sty m:val="p"/>
                            </m:rPr>
                            <a:rPr lang="en-GB" sz="1400">
                              <a:solidFill>
                                <a:srgbClr val="CDA655"/>
                              </a:solidFill>
                              <a:latin typeface="Cambria Math" panose="02040503050406030204" pitchFamily="18" charset="0"/>
                            </a:rPr>
                            <m:t>V</m:t>
                          </m:r>
                        </m:e>
                        <m:sub>
                          <m:r>
                            <a:rPr lang="en-GB" sz="1400" b="0" i="1" smtClean="0">
                              <a:solidFill>
                                <a:srgbClr val="CDA655"/>
                              </a:solidFill>
                              <a:latin typeface="Cambria Math" panose="02040503050406030204" pitchFamily="18" charset="0"/>
                            </a:rPr>
                            <m:t>𝑧</m:t>
                          </m:r>
                        </m:sub>
                      </m:sSub>
                    </m:oMath>
                  </a14:m>
                  <a:r>
                    <a:rPr lang="en-GB" sz="1400">
                      <a:solidFill>
                        <a:schemeClr val="tx2">
                          <a:lumMod val="60000"/>
                          <a:lumOff val="40000"/>
                        </a:schemeClr>
                      </a:solidFill>
                    </a:rPr>
                    <a:t>, </a:t>
                  </a:r>
                  <a14:m>
                    <m:oMath xmlns:m="http://schemas.openxmlformats.org/officeDocument/2006/math">
                      <m:sSub>
                        <m:sSubPr>
                          <m:ctrlPr>
                            <a:rPr lang="en-GB" sz="1400" i="1" smtClean="0">
                              <a:solidFill>
                                <a:srgbClr val="CDA655"/>
                              </a:solidFill>
                              <a:latin typeface="Cambria Math" panose="02040503050406030204" pitchFamily="18" charset="0"/>
                            </a:rPr>
                          </m:ctrlPr>
                        </m:sSubPr>
                        <m:e>
                          <m:r>
                            <a:rPr lang="en-GB" sz="1400" i="1">
                              <a:solidFill>
                                <a:srgbClr val="CDA655"/>
                              </a:solidFill>
                              <a:latin typeface="Cambria Math" panose="02040503050406030204" pitchFamily="18" charset="0"/>
                            </a:rPr>
                            <m:t>𝑡</m:t>
                          </m:r>
                        </m:e>
                        <m:sub>
                          <m:r>
                            <a:rPr lang="en-GB" sz="1400" i="1">
                              <a:solidFill>
                                <a:srgbClr val="CDA655"/>
                              </a:solidFill>
                              <a:latin typeface="Cambria Math" panose="02040503050406030204" pitchFamily="18" charset="0"/>
                            </a:rPr>
                            <m:t>𝑏𝐻𝑀</m:t>
                          </m:r>
                        </m:sub>
                      </m:sSub>
                    </m:oMath>
                  </a14:m>
                  <a:r>
                    <a:rPr lang="en-GB" sz="1400">
                      <a:solidFill>
                        <a:schemeClr val="tx2">
                          <a:lumMod val="60000"/>
                          <a:lumOff val="40000"/>
                        </a:schemeClr>
                      </a:solidFill>
                    </a:rPr>
                    <a:t>)</a:t>
                  </a:r>
                  <a:endParaRPr lang="en-GB" sz="1600">
                    <a:solidFill>
                      <a:schemeClr val="tx2">
                        <a:lumMod val="60000"/>
                        <a:lumOff val="40000"/>
                      </a:schemeClr>
                    </a:solidFill>
                  </a:endParaRPr>
                </a:p>
              </p:txBody>
            </p:sp>
          </mc:Choice>
          <mc:Fallback>
            <p:sp>
              <p:nvSpPr>
                <p:cNvPr id="53" name="Rectángulo: esquinas redondeadas 61">
                  <a:extLst>
                    <a:ext uri="{FF2B5EF4-FFF2-40B4-BE49-F238E27FC236}">
                      <a16:creationId xmlns:a16="http://schemas.microsoft.com/office/drawing/2014/main" id="{A585ED08-C507-4261-8223-99C9DEC52E61}"/>
                    </a:ext>
                  </a:extLst>
                </p:cNvPr>
                <p:cNvSpPr>
                  <a:spLocks noRot="1" noChangeAspect="1" noMove="1" noResize="1" noEditPoints="1" noAdjustHandles="1" noChangeArrowheads="1" noChangeShapeType="1" noTextEdit="1"/>
                </p:cNvSpPr>
                <p:nvPr/>
              </p:nvSpPr>
              <p:spPr>
                <a:xfrm>
                  <a:off x="2591013" y="2029593"/>
                  <a:ext cx="2366988" cy="235041"/>
                </a:xfrm>
                <a:prstGeom prst="roundRect">
                  <a:avLst/>
                </a:prstGeom>
                <a:blipFill>
                  <a:blip r:embed="rId8"/>
                  <a:stretch>
                    <a:fillRect t="-22727" b="-38636"/>
                  </a:stretch>
                </a:blipFill>
                <a:ln w="28575"/>
              </p:spPr>
              <p:txBody>
                <a:bodyPr/>
                <a:lstStyle/>
                <a:p>
                  <a:r>
                    <a:rPr lang="en-GB">
                      <a:noFill/>
                    </a:rPr>
                    <a:t> </a:t>
                  </a:r>
                </a:p>
              </p:txBody>
            </p:sp>
          </mc:Fallback>
        </mc:AlternateContent>
        <p:cxnSp>
          <p:nvCxnSpPr>
            <p:cNvPr id="55" name="Conector recto de flecha 62">
              <a:extLst>
                <a:ext uri="{FF2B5EF4-FFF2-40B4-BE49-F238E27FC236}">
                  <a16:creationId xmlns:a16="http://schemas.microsoft.com/office/drawing/2014/main" id="{560AF4A3-0BD2-405A-8E34-1E34EEF01621}"/>
                </a:ext>
              </a:extLst>
            </p:cNvPr>
            <p:cNvCxnSpPr>
              <a:cxnSpLocks/>
              <a:stCxn id="53" idx="2"/>
              <a:endCxn id="41" idx="0"/>
            </p:cNvCxnSpPr>
            <p:nvPr/>
          </p:nvCxnSpPr>
          <p:spPr>
            <a:xfrm flipH="1">
              <a:off x="3774505" y="2264634"/>
              <a:ext cx="2" cy="193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Rectángulo: esquinas redondeadas 63">
                  <a:extLst>
                    <a:ext uri="{FF2B5EF4-FFF2-40B4-BE49-F238E27FC236}">
                      <a16:creationId xmlns:a16="http://schemas.microsoft.com/office/drawing/2014/main" id="{60AAC6F2-F75E-43D2-AA4F-CD2C59A42B58}"/>
                    </a:ext>
                  </a:extLst>
                </p:cNvPr>
                <p:cNvSpPr/>
                <p:nvPr/>
              </p:nvSpPr>
              <p:spPr>
                <a:xfrm>
                  <a:off x="2591013" y="2906116"/>
                  <a:ext cx="2366984" cy="25318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2">
                          <a:lumMod val="60000"/>
                          <a:lumOff val="40000"/>
                        </a:schemeClr>
                      </a:solidFill>
                    </a:rPr>
                    <a:t>Achieve </a:t>
                  </a:r>
                  <a:r>
                    <a:rPr lang="es-ES" sz="1400">
                      <a:solidFill>
                        <a:schemeClr val="tx2">
                          <a:lumMod val="60000"/>
                          <a:lumOff val="40000"/>
                        </a:schemeClr>
                      </a:solidFill>
                    </a:rPr>
                    <a:t>(</a:t>
                  </a:r>
                  <a14:m>
                    <m:oMath xmlns:m="http://schemas.openxmlformats.org/officeDocument/2006/math">
                      <m:r>
                        <a:rPr lang="en-GB" sz="1400" b="0" i="1" smtClean="0">
                          <a:solidFill>
                            <a:srgbClr val="CDA655"/>
                          </a:solidFill>
                          <a:latin typeface="Cambria Math" panose="02040503050406030204" pitchFamily="18" charset="0"/>
                        </a:rPr>
                        <m:t>𝛼</m:t>
                      </m:r>
                      <m:sSub>
                        <m:sSubPr>
                          <m:ctrlPr>
                            <a:rPr lang="es-ES" sz="1400" i="1">
                              <a:solidFill>
                                <a:srgbClr val="CDA655"/>
                              </a:solidFill>
                              <a:latin typeface="Cambria Math" panose="02040503050406030204" pitchFamily="18" charset="0"/>
                            </a:rPr>
                          </m:ctrlPr>
                        </m:sSubPr>
                        <m:e>
                          <m:r>
                            <a:rPr lang="en-GB" sz="1400" b="0" i="1" smtClean="0">
                              <a:solidFill>
                                <a:schemeClr val="tx2">
                                  <a:lumMod val="75000"/>
                                </a:schemeClr>
                              </a:solidFill>
                              <a:latin typeface="Cambria Math" panose="02040503050406030204" pitchFamily="18" charset="0"/>
                            </a:rPr>
                            <m:t>,</m:t>
                          </m:r>
                          <m:r>
                            <a:rPr lang="en-GB" sz="1400" b="0" i="1" smtClean="0">
                              <a:solidFill>
                                <a:schemeClr val="accent1">
                                  <a:lumMod val="40000"/>
                                  <a:lumOff val="60000"/>
                                </a:schemeClr>
                              </a:solidFill>
                              <a:latin typeface="Cambria Math" panose="02040503050406030204" pitchFamily="18" charset="0"/>
                            </a:rPr>
                            <m:t> </m:t>
                          </m:r>
                          <m:r>
                            <a:rPr lang="es-ES" sz="1400" i="1">
                              <a:solidFill>
                                <a:srgbClr val="CDA655"/>
                              </a:solidFill>
                              <a:latin typeface="Cambria Math" panose="02040503050406030204" pitchFamily="18" charset="0"/>
                            </a:rPr>
                            <m:t>𝐶</m:t>
                          </m:r>
                        </m:e>
                        <m:sub>
                          <m:r>
                            <a:rPr lang="es-ES" sz="1400" i="1">
                              <a:solidFill>
                                <a:srgbClr val="CDA655"/>
                              </a:solidFill>
                              <a:latin typeface="Cambria Math" panose="02040503050406030204" pitchFamily="18" charset="0"/>
                            </a:rPr>
                            <m:t>3</m:t>
                          </m:r>
                        </m:sub>
                      </m:sSub>
                    </m:oMath>
                  </a14:m>
                  <a:r>
                    <a:rPr lang="es-ES" sz="1400">
                      <a:solidFill>
                        <a:schemeClr val="tx2">
                          <a:lumMod val="60000"/>
                          <a:lumOff val="40000"/>
                        </a:schemeClr>
                      </a:solidFill>
                    </a:rPr>
                    <a:t>,</a:t>
                  </a:r>
                  <a14:m>
                    <m:oMath xmlns:m="http://schemas.openxmlformats.org/officeDocument/2006/math">
                      <m:r>
                        <a:rPr lang="en-GB" sz="1400" b="0" i="1" dirty="0" smtClean="0">
                          <a:solidFill>
                            <a:srgbClr val="CDA655"/>
                          </a:solidFill>
                          <a:latin typeface="Cambria Math" panose="02040503050406030204" pitchFamily="18" charset="0"/>
                        </a:rPr>
                        <m:t>𝛿</m:t>
                      </m:r>
                    </m:oMath>
                  </a14:m>
                  <a:r>
                    <a:rPr lang="es-ES" sz="1600">
                      <a:solidFill>
                        <a:schemeClr val="tx2">
                          <a:lumMod val="60000"/>
                          <a:lumOff val="40000"/>
                        </a:schemeClr>
                      </a:solidFill>
                    </a:rPr>
                    <a:t>)</a:t>
                  </a:r>
                </a:p>
              </p:txBody>
            </p:sp>
          </mc:Choice>
          <mc:Fallback>
            <p:sp>
              <p:nvSpPr>
                <p:cNvPr id="60" name="Rectángulo: esquinas redondeadas 63">
                  <a:extLst>
                    <a:ext uri="{FF2B5EF4-FFF2-40B4-BE49-F238E27FC236}">
                      <a16:creationId xmlns:a16="http://schemas.microsoft.com/office/drawing/2014/main" id="{60AAC6F2-F75E-43D2-AA4F-CD2C59A42B58}"/>
                    </a:ext>
                  </a:extLst>
                </p:cNvPr>
                <p:cNvSpPr>
                  <a:spLocks noRot="1" noChangeAspect="1" noMove="1" noResize="1" noEditPoints="1" noAdjustHandles="1" noChangeArrowheads="1" noChangeShapeType="1" noTextEdit="1"/>
                </p:cNvSpPr>
                <p:nvPr/>
              </p:nvSpPr>
              <p:spPr>
                <a:xfrm>
                  <a:off x="2591013" y="2906116"/>
                  <a:ext cx="2366984" cy="253184"/>
                </a:xfrm>
                <a:prstGeom prst="roundRect">
                  <a:avLst/>
                </a:prstGeom>
                <a:blipFill>
                  <a:blip r:embed="rId9"/>
                  <a:stretch>
                    <a:fillRect t="-17391" b="-36957"/>
                  </a:stretch>
                </a:blipFill>
                <a:ln w="28575"/>
              </p:spPr>
              <p:txBody>
                <a:bodyPr/>
                <a:lstStyle/>
                <a:p>
                  <a:r>
                    <a:rPr lang="en-GB">
                      <a:noFill/>
                    </a:rPr>
                    <a:t> </a:t>
                  </a:r>
                </a:p>
              </p:txBody>
            </p:sp>
          </mc:Fallback>
        </mc:AlternateContent>
        <p:cxnSp>
          <p:nvCxnSpPr>
            <p:cNvPr id="61" name="Conector recto de flecha 62">
              <a:extLst>
                <a:ext uri="{FF2B5EF4-FFF2-40B4-BE49-F238E27FC236}">
                  <a16:creationId xmlns:a16="http://schemas.microsoft.com/office/drawing/2014/main" id="{E34A49C9-F3B2-4B7F-87AF-D58FC96706E0}"/>
                </a:ext>
              </a:extLst>
            </p:cNvPr>
            <p:cNvCxnSpPr>
              <a:cxnSpLocks/>
            </p:cNvCxnSpPr>
            <p:nvPr/>
          </p:nvCxnSpPr>
          <p:spPr>
            <a:xfrm flipH="1">
              <a:off x="3774505" y="2727989"/>
              <a:ext cx="2" cy="193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5E0897E4-86BF-4EC7-8413-73691ED87CEB}"/>
              </a:ext>
            </a:extLst>
          </p:cNvPr>
          <p:cNvCxnSpPr/>
          <p:nvPr/>
        </p:nvCxnSpPr>
        <p:spPr>
          <a:xfrm>
            <a:off x="1983420" y="4045382"/>
            <a:ext cx="4915856" cy="0"/>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4B74522-7864-4C6A-89BF-1B23FC216CB0}"/>
              </a:ext>
            </a:extLst>
          </p:cNvPr>
          <p:cNvGrpSpPr/>
          <p:nvPr/>
        </p:nvGrpSpPr>
        <p:grpSpPr>
          <a:xfrm rot="16200000">
            <a:off x="1458199" y="2309432"/>
            <a:ext cx="1409541" cy="423068"/>
            <a:chOff x="1030702" y="3738206"/>
            <a:chExt cx="2903123" cy="423068"/>
          </a:xfrm>
        </p:grpSpPr>
        <p:sp>
          <p:nvSpPr>
            <p:cNvPr id="71" name="Rectángulo 6">
              <a:extLst>
                <a:ext uri="{FF2B5EF4-FFF2-40B4-BE49-F238E27FC236}">
                  <a16:creationId xmlns:a16="http://schemas.microsoft.com/office/drawing/2014/main" id="{D0874892-2977-43D7-BBDB-AEB5025F16E4}"/>
                </a:ext>
              </a:extLst>
            </p:cNvPr>
            <p:cNvSpPr/>
            <p:nvPr/>
          </p:nvSpPr>
          <p:spPr>
            <a:xfrm>
              <a:off x="1104064" y="3787664"/>
              <a:ext cx="2760652" cy="324153"/>
            </a:xfrm>
            <a:prstGeom prst="rect">
              <a:avLst/>
            </a:prstGeom>
            <a:solidFill>
              <a:srgbClr val="BD803D"/>
            </a:solidFill>
            <a:ln>
              <a:solidFill>
                <a:srgbClr val="CDA655"/>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a:t>Concepto</a:t>
              </a:r>
            </a:p>
          </p:txBody>
        </p:sp>
        <p:sp>
          <p:nvSpPr>
            <p:cNvPr id="72" name="Rectángulo: esquinas redondeadas 11">
              <a:extLst>
                <a:ext uri="{FF2B5EF4-FFF2-40B4-BE49-F238E27FC236}">
                  <a16:creationId xmlns:a16="http://schemas.microsoft.com/office/drawing/2014/main" id="{761BE15E-9208-440B-B485-9F54D91E6EEE}"/>
                </a:ext>
              </a:extLst>
            </p:cNvPr>
            <p:cNvSpPr/>
            <p:nvPr/>
          </p:nvSpPr>
          <p:spPr>
            <a:xfrm>
              <a:off x="1030702" y="3738206"/>
              <a:ext cx="2903123" cy="423068"/>
            </a:xfrm>
            <a:prstGeom prst="roundRect">
              <a:avLst/>
            </a:prstGeom>
            <a:noFill/>
            <a:ln>
              <a:solidFill>
                <a:srgbClr val="CDA65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11AEDB0-C720-423E-9F81-9B2A4B7DFDCA}"/>
              </a:ext>
            </a:extLst>
          </p:cNvPr>
          <p:cNvGrpSpPr/>
          <p:nvPr/>
        </p:nvGrpSpPr>
        <p:grpSpPr>
          <a:xfrm rot="16200000">
            <a:off x="1451991" y="5057626"/>
            <a:ext cx="1409541" cy="418367"/>
            <a:chOff x="1030702" y="4664863"/>
            <a:chExt cx="2903123" cy="427970"/>
          </a:xfrm>
          <a:noFill/>
        </p:grpSpPr>
        <p:sp>
          <p:nvSpPr>
            <p:cNvPr id="74" name="Rectángulo 6">
              <a:extLst>
                <a:ext uri="{FF2B5EF4-FFF2-40B4-BE49-F238E27FC236}">
                  <a16:creationId xmlns:a16="http://schemas.microsoft.com/office/drawing/2014/main" id="{DF699E17-29A9-47B0-83B8-7B7CFDD5DD20}"/>
                </a:ext>
              </a:extLst>
            </p:cNvPr>
            <p:cNvSpPr/>
            <p:nvPr/>
          </p:nvSpPr>
          <p:spPr>
            <a:xfrm>
              <a:off x="1101938" y="4715223"/>
              <a:ext cx="2760653" cy="327250"/>
            </a:xfrm>
            <a:prstGeom prst="rect">
              <a:avLst/>
            </a:prstGeom>
            <a:solidFill>
              <a:srgbClr val="7962CC"/>
            </a:solidFill>
            <a:ln>
              <a:solidFill>
                <a:srgbClr val="7962C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a:t>GMAT</a:t>
              </a:r>
            </a:p>
          </p:txBody>
        </p:sp>
        <p:sp>
          <p:nvSpPr>
            <p:cNvPr id="75" name="Rectángulo: esquinas redondeadas 11">
              <a:extLst>
                <a:ext uri="{FF2B5EF4-FFF2-40B4-BE49-F238E27FC236}">
                  <a16:creationId xmlns:a16="http://schemas.microsoft.com/office/drawing/2014/main" id="{ED0EA248-3F43-46AB-B460-0A02DFA38409}"/>
                </a:ext>
              </a:extLst>
            </p:cNvPr>
            <p:cNvSpPr/>
            <p:nvPr/>
          </p:nvSpPr>
          <p:spPr>
            <a:xfrm>
              <a:off x="1030702" y="4664863"/>
              <a:ext cx="2903123" cy="427970"/>
            </a:xfrm>
            <a:prstGeom prst="roundRect">
              <a:avLst/>
            </a:prstGeom>
            <a:grpFill/>
            <a:ln>
              <a:solidFill>
                <a:srgbClr val="7962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sp>
        <p:nvSpPr>
          <p:cNvPr id="81" name="TextBox 80">
            <a:extLst>
              <a:ext uri="{FF2B5EF4-FFF2-40B4-BE49-F238E27FC236}">
                <a16:creationId xmlns:a16="http://schemas.microsoft.com/office/drawing/2014/main" id="{CB65ED87-51AC-419F-91EB-BBDBF645F2E2}"/>
              </a:ext>
            </a:extLst>
          </p:cNvPr>
          <p:cNvSpPr txBox="1"/>
          <p:nvPr/>
        </p:nvSpPr>
        <p:spPr>
          <a:xfrm>
            <a:off x="3260421" y="2604790"/>
            <a:ext cx="2794642" cy="646331"/>
          </a:xfrm>
          <a:prstGeom prst="rect">
            <a:avLst/>
          </a:prstGeom>
          <a:noFill/>
          <a:ln>
            <a:noFill/>
          </a:ln>
        </p:spPr>
        <p:txBody>
          <a:bodyPr wrap="square">
            <a:spAutoFit/>
          </a:bodyPr>
          <a:lstStyle/>
          <a:p>
            <a:r>
              <a:rPr lang="es-ES">
                <a:solidFill>
                  <a:schemeClr val="tx2">
                    <a:lumMod val="60000"/>
                    <a:lumOff val="40000"/>
                  </a:schemeClr>
                </a:solidFill>
              </a:rPr>
              <a:t>Para esta maniobra se hace uso del motor de inyección. </a:t>
            </a:r>
            <a:endParaRPr lang="en-GB">
              <a:solidFill>
                <a:schemeClr val="tx2">
                  <a:lumMod val="60000"/>
                  <a:lumOff val="40000"/>
                </a:schemeClr>
              </a:solidFill>
            </a:endParaRPr>
          </a:p>
        </p:txBody>
      </p:sp>
      <p:pic>
        <p:nvPicPr>
          <p:cNvPr id="82" name="Graphic 81" descr="Earth with solid fill">
            <a:extLst>
              <a:ext uri="{FF2B5EF4-FFF2-40B4-BE49-F238E27FC236}">
                <a16:creationId xmlns:a16="http://schemas.microsoft.com/office/drawing/2014/main" id="{DABD4F10-F822-4619-96CE-723CDB7D2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20143" y="1423373"/>
            <a:ext cx="914400" cy="914400"/>
          </a:xfrm>
          <a:prstGeom prst="rect">
            <a:avLst/>
          </a:prstGeom>
        </p:spPr>
      </p:pic>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5ADEB340-5A7C-4D79-AE69-AD811C2A9FC1}"/>
                  </a:ext>
                </a:extLst>
              </p:cNvPr>
              <p:cNvSpPr txBox="1"/>
              <p:nvPr/>
            </p:nvSpPr>
            <p:spPr>
              <a:xfrm>
                <a:off x="3370410" y="1347378"/>
                <a:ext cx="1679931"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chemeClr val="tx2">
                                  <a:lumMod val="60000"/>
                                  <a:lumOff val="40000"/>
                                </a:schemeClr>
                              </a:solidFill>
                              <a:latin typeface="Cambria Math" panose="02040503050406030204" pitchFamily="18" charset="0"/>
                            </a:rPr>
                          </m:ctrlPr>
                        </m:sSubPr>
                        <m:e>
                          <m:r>
                            <a:rPr lang="en-GB" b="0" i="1" smtClean="0">
                              <a:solidFill>
                                <a:schemeClr val="tx2">
                                  <a:lumMod val="60000"/>
                                  <a:lumOff val="40000"/>
                                </a:schemeClr>
                              </a:solidFill>
                              <a:latin typeface="Cambria Math" panose="02040503050406030204" pitchFamily="18" charset="0"/>
                            </a:rPr>
                            <m:t>𝑅</m:t>
                          </m:r>
                        </m:e>
                        <m:sub>
                          <m:r>
                            <a:rPr lang="en-GB" b="0" i="1" smtClean="0">
                              <a:solidFill>
                                <a:schemeClr val="tx2">
                                  <a:lumMod val="60000"/>
                                  <a:lumOff val="40000"/>
                                </a:schemeClr>
                              </a:solidFill>
                              <a:latin typeface="Cambria Math" panose="02040503050406030204" pitchFamily="18" charset="0"/>
                            </a:rPr>
                            <m:t>𝑝</m:t>
                          </m:r>
                        </m:sub>
                      </m:sSub>
                      <m:r>
                        <a:rPr lang="en-GB" b="0" i="1" smtClean="0">
                          <a:solidFill>
                            <a:schemeClr val="tx2">
                              <a:lumMod val="60000"/>
                              <a:lumOff val="40000"/>
                            </a:schemeClr>
                          </a:solidFill>
                          <a:latin typeface="Cambria Math" panose="02040503050406030204" pitchFamily="18" charset="0"/>
                        </a:rPr>
                        <m:t>=7300 </m:t>
                      </m:r>
                      <m:r>
                        <a:rPr lang="en-GB" b="0" i="1" smtClean="0">
                          <a:solidFill>
                            <a:schemeClr val="tx2">
                              <a:lumMod val="60000"/>
                              <a:lumOff val="40000"/>
                            </a:schemeClr>
                          </a:solidFill>
                          <a:latin typeface="Cambria Math" panose="02040503050406030204" pitchFamily="18" charset="0"/>
                        </a:rPr>
                        <m:t>𝑘𝑚</m:t>
                      </m:r>
                      <m:r>
                        <a:rPr lang="en-GB" b="0" i="1" smtClean="0">
                          <a:solidFill>
                            <a:schemeClr val="tx2">
                              <a:lumMod val="60000"/>
                              <a:lumOff val="40000"/>
                            </a:schemeClr>
                          </a:solidFill>
                          <a:latin typeface="Cambria Math" panose="02040503050406030204" pitchFamily="18" charset="0"/>
                        </a:rPr>
                        <m:t> </m:t>
                      </m:r>
                    </m:oMath>
                  </m:oMathPara>
                </a14:m>
                <a:endParaRPr lang="en-GB"/>
              </a:p>
            </p:txBody>
          </p:sp>
        </mc:Choice>
        <mc:Fallback>
          <p:sp>
            <p:nvSpPr>
              <p:cNvPr id="85" name="TextBox 84">
                <a:extLst>
                  <a:ext uri="{FF2B5EF4-FFF2-40B4-BE49-F238E27FC236}">
                    <a16:creationId xmlns:a16="http://schemas.microsoft.com/office/drawing/2014/main" id="{5ADEB340-5A7C-4D79-AE69-AD811C2A9FC1}"/>
                  </a:ext>
                </a:extLst>
              </p:cNvPr>
              <p:cNvSpPr txBox="1">
                <a:spLocks noRot="1" noChangeAspect="1" noMove="1" noResize="1" noEditPoints="1" noAdjustHandles="1" noChangeArrowheads="1" noChangeShapeType="1" noTextEdit="1"/>
              </p:cNvSpPr>
              <p:nvPr/>
            </p:nvSpPr>
            <p:spPr>
              <a:xfrm>
                <a:off x="3370410" y="1347378"/>
                <a:ext cx="1679931" cy="390748"/>
              </a:xfrm>
              <a:prstGeom prst="rect">
                <a:avLst/>
              </a:prstGeom>
              <a:blipFill>
                <a:blip r:embed="rId12"/>
                <a:stretch>
                  <a:fillRect b="-468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F81B9F3C-8148-495E-A01D-2E621B2ED24A}"/>
                  </a:ext>
                </a:extLst>
              </p:cNvPr>
              <p:cNvSpPr txBox="1"/>
              <p:nvPr/>
            </p:nvSpPr>
            <p:spPr>
              <a:xfrm>
                <a:off x="3413966" y="1670631"/>
                <a:ext cx="12647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lumMod val="60000"/>
                              <a:lumOff val="40000"/>
                            </a:schemeClr>
                          </a:solidFill>
                          <a:latin typeface="Cambria Math" panose="02040503050406030204" pitchFamily="18" charset="0"/>
                        </a:rPr>
                        <m:t>𝑖</m:t>
                      </m:r>
                      <m:r>
                        <a:rPr lang="en-GB" b="0" i="1" smtClean="0">
                          <a:solidFill>
                            <a:schemeClr val="tx2">
                              <a:lumMod val="60000"/>
                              <a:lumOff val="40000"/>
                            </a:schemeClr>
                          </a:solidFill>
                          <a:latin typeface="Cambria Math" panose="02040503050406030204" pitchFamily="18" charset="0"/>
                        </a:rPr>
                        <m:t>=50</m:t>
                      </m:r>
                      <m:r>
                        <a:rPr lang="en-GB" b="0" i="1" smtClean="0">
                          <a:solidFill>
                            <a:schemeClr val="tx2">
                              <a:lumMod val="60000"/>
                              <a:lumOff val="40000"/>
                            </a:schemeClr>
                          </a:solidFill>
                          <a:latin typeface="Cambria Math" panose="02040503050406030204" pitchFamily="18" charset="0"/>
                        </a:rPr>
                        <m:t>𝑑𝑒𝑔</m:t>
                      </m:r>
                      <m:r>
                        <a:rPr lang="en-GB" b="0" i="1" smtClean="0">
                          <a:solidFill>
                            <a:schemeClr val="tx2">
                              <a:lumMod val="60000"/>
                              <a:lumOff val="40000"/>
                            </a:schemeClr>
                          </a:solidFill>
                          <a:latin typeface="Cambria Math" panose="02040503050406030204" pitchFamily="18" charset="0"/>
                        </a:rPr>
                        <m:t> </m:t>
                      </m:r>
                    </m:oMath>
                  </m:oMathPara>
                </a14:m>
                <a:endParaRPr lang="en-GB"/>
              </a:p>
            </p:txBody>
          </p:sp>
        </mc:Choice>
        <mc:Fallback>
          <p:sp>
            <p:nvSpPr>
              <p:cNvPr id="86" name="TextBox 85">
                <a:extLst>
                  <a:ext uri="{FF2B5EF4-FFF2-40B4-BE49-F238E27FC236}">
                    <a16:creationId xmlns:a16="http://schemas.microsoft.com/office/drawing/2014/main" id="{F81B9F3C-8148-495E-A01D-2E621B2ED24A}"/>
                  </a:ext>
                </a:extLst>
              </p:cNvPr>
              <p:cNvSpPr txBox="1">
                <a:spLocks noRot="1" noChangeAspect="1" noMove="1" noResize="1" noEditPoints="1" noAdjustHandles="1" noChangeArrowheads="1" noChangeShapeType="1" noTextEdit="1"/>
              </p:cNvSpPr>
              <p:nvPr/>
            </p:nvSpPr>
            <p:spPr>
              <a:xfrm>
                <a:off x="3413966" y="1670631"/>
                <a:ext cx="1264751" cy="369332"/>
              </a:xfrm>
              <a:prstGeom prst="rect">
                <a:avLst/>
              </a:prstGeom>
              <a:blipFill>
                <a:blip r:embed="rId13"/>
                <a:stretch>
                  <a:fillRect b="-1311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48FE4D59-D26D-4ED9-87D0-06076E9062BD}"/>
                  </a:ext>
                </a:extLst>
              </p:cNvPr>
              <p:cNvSpPr txBox="1"/>
              <p:nvPr/>
            </p:nvSpPr>
            <p:spPr>
              <a:xfrm>
                <a:off x="5011028" y="1330378"/>
                <a:ext cx="18756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lumMod val="60000"/>
                              <a:lumOff val="40000"/>
                            </a:schemeClr>
                          </a:solidFill>
                          <a:latin typeface="Cambria Math" panose="02040503050406030204" pitchFamily="18" charset="0"/>
                          <a:ea typeface="Cambria Math" panose="02040503050406030204" pitchFamily="18" charset="0"/>
                        </a:rPr>
                        <m:t>𝜔</m:t>
                      </m:r>
                      <m:r>
                        <a:rPr lang="en-GB" b="0" i="1" smtClean="0">
                          <a:solidFill>
                            <a:schemeClr val="tx2">
                              <a:lumMod val="60000"/>
                              <a:lumOff val="40000"/>
                            </a:schemeClr>
                          </a:solidFill>
                          <a:latin typeface="Cambria Math" panose="02040503050406030204" pitchFamily="18" charset="0"/>
                        </a:rPr>
                        <m:t>=251.158</m:t>
                      </m:r>
                      <m:r>
                        <a:rPr lang="en-GB" b="0" i="1" smtClean="0">
                          <a:solidFill>
                            <a:schemeClr val="tx2">
                              <a:lumMod val="60000"/>
                              <a:lumOff val="40000"/>
                            </a:schemeClr>
                          </a:solidFill>
                          <a:latin typeface="Cambria Math" panose="02040503050406030204" pitchFamily="18" charset="0"/>
                        </a:rPr>
                        <m:t>𝑑𝑒𝑔</m:t>
                      </m:r>
                    </m:oMath>
                  </m:oMathPara>
                </a14:m>
                <a:endParaRPr lang="en-GB"/>
              </a:p>
            </p:txBody>
          </p:sp>
        </mc:Choice>
        <mc:Fallback>
          <p:sp>
            <p:nvSpPr>
              <p:cNvPr id="87" name="TextBox 86">
                <a:extLst>
                  <a:ext uri="{FF2B5EF4-FFF2-40B4-BE49-F238E27FC236}">
                    <a16:creationId xmlns:a16="http://schemas.microsoft.com/office/drawing/2014/main" id="{48FE4D59-D26D-4ED9-87D0-06076E9062BD}"/>
                  </a:ext>
                </a:extLst>
              </p:cNvPr>
              <p:cNvSpPr txBox="1">
                <a:spLocks noRot="1" noChangeAspect="1" noMove="1" noResize="1" noEditPoints="1" noAdjustHandles="1" noChangeArrowheads="1" noChangeShapeType="1" noTextEdit="1"/>
              </p:cNvSpPr>
              <p:nvPr/>
            </p:nvSpPr>
            <p:spPr>
              <a:xfrm>
                <a:off x="5011028" y="1330378"/>
                <a:ext cx="1875656" cy="369332"/>
              </a:xfrm>
              <a:prstGeom prst="rect">
                <a:avLst/>
              </a:prstGeom>
              <a:blipFill>
                <a:blip r:embed="rId14"/>
                <a:stretch>
                  <a:fillRect r="-325" b="-1311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969F1477-72CE-4F0E-AF9B-271E315F0DDB}"/>
                  </a:ext>
                </a:extLst>
              </p:cNvPr>
              <p:cNvSpPr txBox="1"/>
              <p:nvPr/>
            </p:nvSpPr>
            <p:spPr>
              <a:xfrm>
                <a:off x="5026278" y="1654618"/>
                <a:ext cx="186420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chemeClr val="tx2">
                              <a:lumMod val="60000"/>
                              <a:lumOff val="40000"/>
                            </a:schemeClr>
                          </a:solidFill>
                          <a:latin typeface="Cambria Math" panose="02040503050406030204" pitchFamily="18" charset="0"/>
                          <a:ea typeface="Cambria Math" panose="02040503050406030204" pitchFamily="18" charset="0"/>
                        </a:rPr>
                        <m:t>Ω</m:t>
                      </m:r>
                      <m:r>
                        <a:rPr lang="en-GB" b="0" i="1" smtClean="0">
                          <a:solidFill>
                            <a:schemeClr val="tx2">
                              <a:lumMod val="60000"/>
                              <a:lumOff val="40000"/>
                            </a:schemeClr>
                          </a:solidFill>
                          <a:latin typeface="Cambria Math" panose="02040503050406030204" pitchFamily="18" charset="0"/>
                        </a:rPr>
                        <m:t>=168.569</m:t>
                      </m:r>
                      <m:r>
                        <a:rPr lang="en-GB" b="0" i="1" smtClean="0">
                          <a:solidFill>
                            <a:schemeClr val="tx2">
                              <a:lumMod val="60000"/>
                              <a:lumOff val="40000"/>
                            </a:schemeClr>
                          </a:solidFill>
                          <a:latin typeface="Cambria Math" panose="02040503050406030204" pitchFamily="18" charset="0"/>
                        </a:rPr>
                        <m:t>𝑑𝑒𝑔</m:t>
                      </m:r>
                    </m:oMath>
                  </m:oMathPara>
                </a14:m>
                <a:endParaRPr lang="en-GB"/>
              </a:p>
            </p:txBody>
          </p:sp>
        </mc:Choice>
        <mc:Fallback>
          <p:sp>
            <p:nvSpPr>
              <p:cNvPr id="90" name="TextBox 89">
                <a:extLst>
                  <a:ext uri="{FF2B5EF4-FFF2-40B4-BE49-F238E27FC236}">
                    <a16:creationId xmlns:a16="http://schemas.microsoft.com/office/drawing/2014/main" id="{969F1477-72CE-4F0E-AF9B-271E315F0DDB}"/>
                  </a:ext>
                </a:extLst>
              </p:cNvPr>
              <p:cNvSpPr txBox="1">
                <a:spLocks noRot="1" noChangeAspect="1" noMove="1" noResize="1" noEditPoints="1" noAdjustHandles="1" noChangeArrowheads="1" noChangeShapeType="1" noTextEdit="1"/>
              </p:cNvSpPr>
              <p:nvPr/>
            </p:nvSpPr>
            <p:spPr>
              <a:xfrm>
                <a:off x="5026278" y="1654618"/>
                <a:ext cx="1864205" cy="369332"/>
              </a:xfrm>
              <a:prstGeom prst="rect">
                <a:avLst/>
              </a:prstGeom>
              <a:blipFill>
                <a:blip r:embed="rId15"/>
                <a:stretch>
                  <a:fillRect r="-656" b="-13115"/>
                </a:stretch>
              </a:blipFill>
            </p:spPr>
            <p:txBody>
              <a:bodyPr/>
              <a:lstStyle/>
              <a:p>
                <a:r>
                  <a:rPr lang="en-GB">
                    <a:noFill/>
                  </a:rPr>
                  <a:t> </a:t>
                </a:r>
              </a:p>
            </p:txBody>
          </p:sp>
        </mc:Fallback>
      </mc:AlternateContent>
      <p:pic>
        <p:nvPicPr>
          <p:cNvPr id="91" name="Graphic 90" descr="Rocket outline">
            <a:extLst>
              <a:ext uri="{FF2B5EF4-FFF2-40B4-BE49-F238E27FC236}">
                <a16:creationId xmlns:a16="http://schemas.microsoft.com/office/drawing/2014/main" id="{574766DD-228F-4B63-BD24-1CF3611A969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24340" y="2599436"/>
            <a:ext cx="704216" cy="704216"/>
          </a:xfrm>
          <a:prstGeom prst="rect">
            <a:avLst/>
          </a:prstGeom>
        </p:spPr>
      </p:pic>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FDCC9BB4-9AD7-4DDF-8636-58C41C7994B1}"/>
                  </a:ext>
                </a:extLst>
              </p:cNvPr>
              <p:cNvSpPr txBox="1"/>
              <p:nvPr/>
            </p:nvSpPr>
            <p:spPr>
              <a:xfrm>
                <a:off x="3369973" y="1940489"/>
                <a:ext cx="8042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lumMod val="60000"/>
                              <a:lumOff val="40000"/>
                            </a:schemeClr>
                          </a:solidFill>
                          <a:latin typeface="Cambria Math" panose="02040503050406030204" pitchFamily="18" charset="0"/>
                          <a:ea typeface="Cambria Math" panose="02040503050406030204" pitchFamily="18" charset="0"/>
                        </a:rPr>
                        <m:t>𝑒</m:t>
                      </m:r>
                      <m:r>
                        <a:rPr lang="en-GB" b="0" i="1" smtClean="0">
                          <a:solidFill>
                            <a:schemeClr val="tx2">
                              <a:lumMod val="60000"/>
                              <a:lumOff val="40000"/>
                            </a:schemeClr>
                          </a:solidFill>
                          <a:latin typeface="Cambria Math" panose="02040503050406030204" pitchFamily="18" charset="0"/>
                        </a:rPr>
                        <m:t>=0</m:t>
                      </m:r>
                    </m:oMath>
                  </m:oMathPara>
                </a14:m>
                <a:endParaRPr lang="en-GB"/>
              </a:p>
            </p:txBody>
          </p:sp>
        </mc:Choice>
        <mc:Fallback>
          <p:sp>
            <p:nvSpPr>
              <p:cNvPr id="92" name="TextBox 91">
                <a:extLst>
                  <a:ext uri="{FF2B5EF4-FFF2-40B4-BE49-F238E27FC236}">
                    <a16:creationId xmlns:a16="http://schemas.microsoft.com/office/drawing/2014/main" id="{FDCC9BB4-9AD7-4DDF-8636-58C41C7994B1}"/>
                  </a:ext>
                </a:extLst>
              </p:cNvPr>
              <p:cNvSpPr txBox="1">
                <a:spLocks noRot="1" noChangeAspect="1" noMove="1" noResize="1" noEditPoints="1" noAdjustHandles="1" noChangeArrowheads="1" noChangeShapeType="1" noTextEdit="1"/>
              </p:cNvSpPr>
              <p:nvPr/>
            </p:nvSpPr>
            <p:spPr>
              <a:xfrm>
                <a:off x="3369973" y="1940489"/>
                <a:ext cx="804217" cy="369332"/>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9C6ABFDB-DBAE-497D-A564-402E164BAF55}"/>
                  </a:ext>
                </a:extLst>
              </p:cNvPr>
              <p:cNvSpPr txBox="1"/>
              <p:nvPr/>
            </p:nvSpPr>
            <p:spPr>
              <a:xfrm>
                <a:off x="5011028" y="1940354"/>
                <a:ext cx="12005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2">
                              <a:lumMod val="60000"/>
                              <a:lumOff val="40000"/>
                            </a:schemeClr>
                          </a:solidFill>
                          <a:latin typeface="Cambria Math" panose="02040503050406030204" pitchFamily="18" charset="0"/>
                          <a:ea typeface="Cambria Math" panose="02040503050406030204" pitchFamily="18" charset="0"/>
                        </a:rPr>
                        <m:t>𝜈</m:t>
                      </m:r>
                      <m:r>
                        <a:rPr lang="en-GB" b="0" i="1" smtClean="0">
                          <a:solidFill>
                            <a:schemeClr val="tx2">
                              <a:lumMod val="60000"/>
                              <a:lumOff val="40000"/>
                            </a:schemeClr>
                          </a:solidFill>
                          <a:latin typeface="Cambria Math" panose="02040503050406030204" pitchFamily="18" charset="0"/>
                        </a:rPr>
                        <m:t>=0</m:t>
                      </m:r>
                      <m:r>
                        <a:rPr lang="en-GB" b="0" i="1" smtClean="0">
                          <a:solidFill>
                            <a:schemeClr val="tx2">
                              <a:lumMod val="60000"/>
                              <a:lumOff val="40000"/>
                            </a:schemeClr>
                          </a:solidFill>
                          <a:latin typeface="Cambria Math" panose="02040503050406030204" pitchFamily="18" charset="0"/>
                        </a:rPr>
                        <m:t>𝑑𝑒𝑔</m:t>
                      </m:r>
                    </m:oMath>
                  </m:oMathPara>
                </a14:m>
                <a:endParaRPr lang="en-GB"/>
              </a:p>
            </p:txBody>
          </p:sp>
        </mc:Choice>
        <mc:Fallback>
          <p:sp>
            <p:nvSpPr>
              <p:cNvPr id="93" name="TextBox 92">
                <a:extLst>
                  <a:ext uri="{FF2B5EF4-FFF2-40B4-BE49-F238E27FC236}">
                    <a16:creationId xmlns:a16="http://schemas.microsoft.com/office/drawing/2014/main" id="{9C6ABFDB-DBAE-497D-A564-402E164BAF55}"/>
                  </a:ext>
                </a:extLst>
              </p:cNvPr>
              <p:cNvSpPr txBox="1">
                <a:spLocks noRot="1" noChangeAspect="1" noMove="1" noResize="1" noEditPoints="1" noAdjustHandles="1" noChangeArrowheads="1" noChangeShapeType="1" noTextEdit="1"/>
              </p:cNvSpPr>
              <p:nvPr/>
            </p:nvSpPr>
            <p:spPr>
              <a:xfrm>
                <a:off x="5011028" y="1940354"/>
                <a:ext cx="1200565" cy="369332"/>
              </a:xfrm>
              <a:prstGeom prst="rect">
                <a:avLst/>
              </a:prstGeom>
              <a:blipFill>
                <a:blip r:embed="rId19"/>
                <a:stretch>
                  <a:fillRect b="-13115"/>
                </a:stretch>
              </a:blipFill>
            </p:spPr>
            <p:txBody>
              <a:bodyPr/>
              <a:lstStyle/>
              <a:p>
                <a:r>
                  <a:rPr lang="en-GB">
                    <a:noFill/>
                  </a:rPr>
                  <a:t> </a:t>
                </a:r>
              </a:p>
            </p:txBody>
          </p:sp>
        </mc:Fallback>
      </mc:AlternateContent>
      <p:grpSp>
        <p:nvGrpSpPr>
          <p:cNvPr id="21" name="Group 20">
            <a:extLst>
              <a:ext uri="{FF2B5EF4-FFF2-40B4-BE49-F238E27FC236}">
                <a16:creationId xmlns:a16="http://schemas.microsoft.com/office/drawing/2014/main" id="{0D8921BD-47FA-41A4-83D3-B1C2FF76FD06}"/>
              </a:ext>
            </a:extLst>
          </p:cNvPr>
          <p:cNvGrpSpPr/>
          <p:nvPr/>
        </p:nvGrpSpPr>
        <p:grpSpPr>
          <a:xfrm>
            <a:off x="5486306" y="-5316"/>
            <a:ext cx="1122320" cy="1076155"/>
            <a:chOff x="5486306" y="-5316"/>
            <a:chExt cx="1122320" cy="1076155"/>
          </a:xfrm>
        </p:grpSpPr>
        <p:pic>
          <p:nvPicPr>
            <p:cNvPr id="54" name="Graphic 1" descr="Rocket with solid fill">
              <a:extLst>
                <a:ext uri="{FF2B5EF4-FFF2-40B4-BE49-F238E27FC236}">
                  <a16:creationId xmlns:a16="http://schemas.microsoft.com/office/drawing/2014/main" id="{5B859497-E48B-442E-BD74-4B19094DF2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694226" y="-5316"/>
              <a:ext cx="914400" cy="914400"/>
            </a:xfrm>
            <a:prstGeom prst="rect">
              <a:avLst/>
            </a:prstGeom>
          </p:spPr>
        </p:pic>
        <p:pic>
          <p:nvPicPr>
            <p:cNvPr id="56" name="Graphic 2" descr="Fire with solid fill">
              <a:extLst>
                <a:ext uri="{FF2B5EF4-FFF2-40B4-BE49-F238E27FC236}">
                  <a16:creationId xmlns:a16="http://schemas.microsoft.com/office/drawing/2014/main" id="{ABD2EB3F-2BA4-4812-AC07-C2C6F558857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2023463" flipH="1" flipV="1">
              <a:off x="5486306" y="550778"/>
              <a:ext cx="520061" cy="520061"/>
            </a:xfrm>
            <a:prstGeom prst="rect">
              <a:avLst/>
            </a:prstGeom>
          </p:spPr>
        </p:pic>
      </p:grpSp>
      <p:graphicFrame>
        <p:nvGraphicFramePr>
          <p:cNvPr id="49" name="Gráfico 6">
            <a:extLst>
              <a:ext uri="{FF2B5EF4-FFF2-40B4-BE49-F238E27FC236}">
                <a16:creationId xmlns:a16="http://schemas.microsoft.com/office/drawing/2014/main" id="{6DB395AA-EBD0-4330-BA40-731AF5F35F1B}"/>
              </a:ext>
            </a:extLst>
          </p:cNvPr>
          <p:cNvGraphicFramePr>
            <a:graphicFrameLocks/>
          </p:cNvGraphicFramePr>
          <p:nvPr>
            <p:extLst>
              <p:ext uri="{D42A27DB-BD31-4B8C-83A1-F6EECF244321}">
                <p14:modId xmlns:p14="http://schemas.microsoft.com/office/powerpoint/2010/main" val="617449499"/>
              </p:ext>
            </p:extLst>
          </p:nvPr>
        </p:nvGraphicFramePr>
        <p:xfrm>
          <a:off x="6671586" y="3760474"/>
          <a:ext cx="4988926" cy="3198132"/>
        </p:xfrm>
        <a:graphic>
          <a:graphicData uri="http://schemas.openxmlformats.org/drawingml/2006/chart">
            <c:chart xmlns:c="http://schemas.openxmlformats.org/drawingml/2006/chart" xmlns:r="http://schemas.openxmlformats.org/officeDocument/2006/relationships" r:id="rId24"/>
          </a:graphicData>
        </a:graphic>
      </p:graphicFrame>
    </p:spTree>
    <p:extLst>
      <p:ext uri="{BB962C8B-B14F-4D97-AF65-F5344CB8AC3E}">
        <p14:creationId xmlns:p14="http://schemas.microsoft.com/office/powerpoint/2010/main" val="410860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08333E-7 -4.07407E-6 L 0.09414 -0.08101 C 0.11393 -0.09722 0.14167 -0.12731 0.16875 -0.16273 C 0.20013 -0.20277 0.22357 -0.23888 0.23867 -0.26713 L 0.3112 -0.40185 " pathEditMode="relative" rAng="19440000" ptsTypes="AAAAA">
                                      <p:cBhvr>
                                        <p:cTn id="6" dur="2000" fill="hold"/>
                                        <p:tgtEl>
                                          <p:spTgt spid="16"/>
                                        </p:tgtEl>
                                        <p:attrNameLst>
                                          <p:attrName>ppt_x</p:attrName>
                                          <p:attrName>ppt_y</p:attrName>
                                        </p:attrNameLst>
                                      </p:cBhvr>
                                      <p:rCtr x="16289" y="-18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8" name="Rectangle 27">
            <a:extLst>
              <a:ext uri="{FF2B5EF4-FFF2-40B4-BE49-F238E27FC236}">
                <a16:creationId xmlns:a16="http://schemas.microsoft.com/office/drawing/2014/main" id="{711ECC1A-0CA0-4A8F-B05A-60605E840C63}"/>
              </a:ext>
            </a:extLst>
          </p:cNvPr>
          <p:cNvSpPr/>
          <p:nvPr/>
        </p:nvSpPr>
        <p:spPr>
          <a:xfrm>
            <a:off x="1466845" y="-295274"/>
            <a:ext cx="10739847" cy="7284118"/>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6DFD6AD-9ECA-4D80-8049-3C4580F44AD0}"/>
              </a:ext>
            </a:extLst>
          </p:cNvPr>
          <p:cNvSpPr txBox="1"/>
          <p:nvPr/>
        </p:nvSpPr>
        <p:spPr>
          <a:xfrm>
            <a:off x="4839993" y="34477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Maniobra de corrección</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10</a:t>
            </a:r>
          </a:p>
        </p:txBody>
      </p:sp>
      <p:cxnSp>
        <p:nvCxnSpPr>
          <p:cNvPr id="69" name="Straight Connector 68">
            <a:extLst>
              <a:ext uri="{FF2B5EF4-FFF2-40B4-BE49-F238E27FC236}">
                <a16:creationId xmlns:a16="http://schemas.microsoft.com/office/drawing/2014/main" id="{5E0897E4-86BF-4EC7-8413-73691ED87CEB}"/>
              </a:ext>
            </a:extLst>
          </p:cNvPr>
          <p:cNvCxnSpPr>
            <a:cxnSpLocks/>
          </p:cNvCxnSpPr>
          <p:nvPr/>
        </p:nvCxnSpPr>
        <p:spPr>
          <a:xfrm flipV="1">
            <a:off x="6515729" y="1534052"/>
            <a:ext cx="0" cy="2421256"/>
          </a:xfrm>
          <a:prstGeom prst="line">
            <a:avLst/>
          </a:prstGeom>
          <a:ln w="1905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4B74522-7864-4C6A-89BF-1B23FC216CB0}"/>
              </a:ext>
            </a:extLst>
          </p:cNvPr>
          <p:cNvGrpSpPr/>
          <p:nvPr/>
        </p:nvGrpSpPr>
        <p:grpSpPr>
          <a:xfrm rot="16200000">
            <a:off x="1354135" y="2373709"/>
            <a:ext cx="1409541" cy="423068"/>
            <a:chOff x="1030702" y="3738206"/>
            <a:chExt cx="2903123" cy="423068"/>
          </a:xfrm>
        </p:grpSpPr>
        <p:sp>
          <p:nvSpPr>
            <p:cNvPr id="71" name="Rectángulo 6">
              <a:extLst>
                <a:ext uri="{FF2B5EF4-FFF2-40B4-BE49-F238E27FC236}">
                  <a16:creationId xmlns:a16="http://schemas.microsoft.com/office/drawing/2014/main" id="{D0874892-2977-43D7-BBDB-AEB5025F16E4}"/>
                </a:ext>
              </a:extLst>
            </p:cNvPr>
            <p:cNvSpPr/>
            <p:nvPr/>
          </p:nvSpPr>
          <p:spPr>
            <a:xfrm>
              <a:off x="1105816" y="3797757"/>
              <a:ext cx="2760653" cy="324153"/>
            </a:xfrm>
            <a:prstGeom prst="rect">
              <a:avLst/>
            </a:prstGeom>
            <a:solidFill>
              <a:srgbClr val="BD803D"/>
            </a:solidFill>
            <a:ln>
              <a:solidFill>
                <a:srgbClr val="BD80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a:t>Concepto</a:t>
              </a:r>
            </a:p>
          </p:txBody>
        </p:sp>
        <p:sp>
          <p:nvSpPr>
            <p:cNvPr id="72" name="Rectángulo: esquinas redondeadas 11">
              <a:extLst>
                <a:ext uri="{FF2B5EF4-FFF2-40B4-BE49-F238E27FC236}">
                  <a16:creationId xmlns:a16="http://schemas.microsoft.com/office/drawing/2014/main" id="{761BE15E-9208-440B-B485-9F54D91E6EEE}"/>
                </a:ext>
              </a:extLst>
            </p:cNvPr>
            <p:cNvSpPr/>
            <p:nvPr/>
          </p:nvSpPr>
          <p:spPr>
            <a:xfrm>
              <a:off x="1030702" y="3738206"/>
              <a:ext cx="2903123" cy="423068"/>
            </a:xfrm>
            <a:prstGeom prst="roundRect">
              <a:avLst/>
            </a:prstGeom>
            <a:noFill/>
            <a:ln>
              <a:solidFill>
                <a:srgbClr val="BD803D"/>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11AEDB0-C720-423E-9F81-9B2A4B7DFDCA}"/>
              </a:ext>
            </a:extLst>
          </p:cNvPr>
          <p:cNvGrpSpPr/>
          <p:nvPr/>
        </p:nvGrpSpPr>
        <p:grpSpPr>
          <a:xfrm rot="16200000">
            <a:off x="6400185" y="2408762"/>
            <a:ext cx="1409541" cy="418367"/>
            <a:chOff x="1030701" y="4664862"/>
            <a:chExt cx="2903123" cy="427970"/>
          </a:xfrm>
          <a:noFill/>
        </p:grpSpPr>
        <p:sp>
          <p:nvSpPr>
            <p:cNvPr id="74" name="Rectángulo 6">
              <a:extLst>
                <a:ext uri="{FF2B5EF4-FFF2-40B4-BE49-F238E27FC236}">
                  <a16:creationId xmlns:a16="http://schemas.microsoft.com/office/drawing/2014/main" id="{DF699E17-29A9-47B0-83B8-7B7CFDD5DD20}"/>
                </a:ext>
              </a:extLst>
            </p:cNvPr>
            <p:cNvSpPr/>
            <p:nvPr/>
          </p:nvSpPr>
          <p:spPr>
            <a:xfrm>
              <a:off x="1101938" y="4715223"/>
              <a:ext cx="2760653" cy="327250"/>
            </a:xfrm>
            <a:prstGeom prst="rect">
              <a:avLst/>
            </a:prstGeom>
            <a:solidFill>
              <a:srgbClr val="7962CC"/>
            </a:solidFill>
            <a:ln>
              <a:solidFill>
                <a:srgbClr val="7962CC"/>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400"/>
                <a:t>GMAT</a:t>
              </a:r>
            </a:p>
          </p:txBody>
        </p:sp>
        <p:sp>
          <p:nvSpPr>
            <p:cNvPr id="75" name="Rectángulo: esquinas redondeadas 11">
              <a:extLst>
                <a:ext uri="{FF2B5EF4-FFF2-40B4-BE49-F238E27FC236}">
                  <a16:creationId xmlns:a16="http://schemas.microsoft.com/office/drawing/2014/main" id="{ED0EA248-3F43-46AB-B460-0A02DFA38409}"/>
                </a:ext>
              </a:extLst>
            </p:cNvPr>
            <p:cNvSpPr/>
            <p:nvPr/>
          </p:nvSpPr>
          <p:spPr>
            <a:xfrm>
              <a:off x="1030701" y="4664862"/>
              <a:ext cx="2903123" cy="427970"/>
            </a:xfrm>
            <a:prstGeom prst="roundRect">
              <a:avLst/>
            </a:prstGeom>
            <a:grpFill/>
            <a:ln>
              <a:solidFill>
                <a:srgbClr val="7962C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sp>
        <p:nvSpPr>
          <p:cNvPr id="81" name="TextBox 80">
            <a:extLst>
              <a:ext uri="{FF2B5EF4-FFF2-40B4-BE49-F238E27FC236}">
                <a16:creationId xmlns:a16="http://schemas.microsoft.com/office/drawing/2014/main" id="{CB65ED87-51AC-419F-91EB-BBDBF645F2E2}"/>
              </a:ext>
            </a:extLst>
          </p:cNvPr>
          <p:cNvSpPr txBox="1"/>
          <p:nvPr/>
        </p:nvSpPr>
        <p:spPr>
          <a:xfrm>
            <a:off x="3386555" y="2643683"/>
            <a:ext cx="2942765" cy="646331"/>
          </a:xfrm>
          <a:prstGeom prst="rect">
            <a:avLst/>
          </a:prstGeom>
          <a:noFill/>
        </p:spPr>
        <p:txBody>
          <a:bodyPr wrap="square">
            <a:spAutoFit/>
          </a:bodyPr>
          <a:lstStyle/>
          <a:p>
            <a:r>
              <a:rPr lang="es-ES">
                <a:solidFill>
                  <a:schemeClr val="tx2">
                    <a:lumMod val="60000"/>
                    <a:lumOff val="40000"/>
                  </a:schemeClr>
                </a:solidFill>
              </a:rPr>
              <a:t>Para esta maniobra se hace uso del motor de corrección. </a:t>
            </a:r>
            <a:endParaRPr lang="en-GB">
              <a:solidFill>
                <a:schemeClr val="tx2">
                  <a:lumMod val="60000"/>
                  <a:lumOff val="40000"/>
                </a:schemeClr>
              </a:solidFill>
            </a:endParaRPr>
          </a:p>
        </p:txBody>
      </p:sp>
      <p:pic>
        <p:nvPicPr>
          <p:cNvPr id="91" name="Graphic 90" descr="Rocket outline">
            <a:extLst>
              <a:ext uri="{FF2B5EF4-FFF2-40B4-BE49-F238E27FC236}">
                <a16:creationId xmlns:a16="http://schemas.microsoft.com/office/drawing/2014/main" id="{574766DD-228F-4B63-BD24-1CF3611A96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9006" y="2621455"/>
            <a:ext cx="704216" cy="704216"/>
          </a:xfrm>
          <a:prstGeom prst="rect">
            <a:avLst/>
          </a:prstGeom>
        </p:spPr>
      </p:pic>
      <p:pic>
        <p:nvPicPr>
          <p:cNvPr id="44" name="Graphic 43" descr="Solar system with solid fill">
            <a:extLst>
              <a:ext uri="{FF2B5EF4-FFF2-40B4-BE49-F238E27FC236}">
                <a16:creationId xmlns:a16="http://schemas.microsoft.com/office/drawing/2014/main" id="{F74C6DFC-30A3-49A2-9059-4581CC74C6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72155" y="1729283"/>
            <a:ext cx="914400" cy="914400"/>
          </a:xfrm>
          <a:prstGeom prst="rect">
            <a:avLst/>
          </a:prstGeom>
        </p:spPr>
      </p:pic>
      <p:grpSp>
        <p:nvGrpSpPr>
          <p:cNvPr id="26" name="Group 25">
            <a:extLst>
              <a:ext uri="{FF2B5EF4-FFF2-40B4-BE49-F238E27FC236}">
                <a16:creationId xmlns:a16="http://schemas.microsoft.com/office/drawing/2014/main" id="{21DFD83D-A4B9-4797-AE35-6009059E1FF1}"/>
              </a:ext>
            </a:extLst>
          </p:cNvPr>
          <p:cNvGrpSpPr/>
          <p:nvPr/>
        </p:nvGrpSpPr>
        <p:grpSpPr>
          <a:xfrm>
            <a:off x="3469427" y="2029769"/>
            <a:ext cx="2995871" cy="369332"/>
            <a:chOff x="3402260" y="1612689"/>
            <a:chExt cx="2995871" cy="369332"/>
          </a:xfrm>
        </p:grpSpPr>
        <p:sp>
          <p:nvSpPr>
            <p:cNvPr id="50" name="Rectángulo: esquinas redondeadas 69">
              <a:extLst>
                <a:ext uri="{FF2B5EF4-FFF2-40B4-BE49-F238E27FC236}">
                  <a16:creationId xmlns:a16="http://schemas.microsoft.com/office/drawing/2014/main" id="{AE55898C-0473-42FD-8E48-623BD2258C62}"/>
                </a:ext>
              </a:extLst>
            </p:cNvPr>
            <p:cNvSpPr/>
            <p:nvPr/>
          </p:nvSpPr>
          <p:spPr>
            <a:xfrm>
              <a:off x="3402260" y="1617301"/>
              <a:ext cx="2794641" cy="340311"/>
            </a:xfrm>
            <a:prstGeom prst="roundRect">
              <a:avLst/>
            </a:prstGeom>
            <a:noFill/>
            <a:ln w="28575">
              <a:solidFill>
                <a:srgbClr val="D16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solidFill>
                  <a:srgbClr val="7F7F7F"/>
                </a:solidFill>
              </a:endParaRPr>
            </a:p>
          </p:txBody>
        </p:sp>
        <p:sp>
          <p:nvSpPr>
            <p:cNvPr id="45" name="TextBox 44">
              <a:extLst>
                <a:ext uri="{FF2B5EF4-FFF2-40B4-BE49-F238E27FC236}">
                  <a16:creationId xmlns:a16="http://schemas.microsoft.com/office/drawing/2014/main" id="{DDE14A9A-682D-46AA-8F4B-8F5F71B785FF}"/>
                </a:ext>
              </a:extLst>
            </p:cNvPr>
            <p:cNvSpPr txBox="1"/>
            <p:nvPr/>
          </p:nvSpPr>
          <p:spPr>
            <a:xfrm>
              <a:off x="3455366" y="1612689"/>
              <a:ext cx="2942765" cy="369332"/>
            </a:xfrm>
            <a:prstGeom prst="rect">
              <a:avLst/>
            </a:prstGeom>
            <a:noFill/>
          </p:spPr>
          <p:txBody>
            <a:bodyPr wrap="square">
              <a:spAutoFit/>
            </a:bodyPr>
            <a:lstStyle/>
            <a:p>
              <a:r>
                <a:rPr lang="es-ES">
                  <a:solidFill>
                    <a:schemeClr val="tx2">
                      <a:lumMod val="60000"/>
                      <a:lumOff val="40000"/>
                    </a:schemeClr>
                  </a:solidFill>
                </a:rPr>
                <a:t>Propagador “Deep space”</a:t>
              </a:r>
              <a:endParaRPr lang="en-GB">
                <a:solidFill>
                  <a:schemeClr val="tx2">
                    <a:lumMod val="60000"/>
                    <a:lumOff val="40000"/>
                  </a:schemeClr>
                </a:solidFill>
              </a:endParaRPr>
            </a:p>
          </p:txBody>
        </p:sp>
      </p:grpSp>
      <p:grpSp>
        <p:nvGrpSpPr>
          <p:cNvPr id="46" name="Group 45">
            <a:extLst>
              <a:ext uri="{FF2B5EF4-FFF2-40B4-BE49-F238E27FC236}">
                <a16:creationId xmlns:a16="http://schemas.microsoft.com/office/drawing/2014/main" id="{FBCCB451-9DA8-4518-B390-E6D4C0DA7602}"/>
              </a:ext>
            </a:extLst>
          </p:cNvPr>
          <p:cNvGrpSpPr/>
          <p:nvPr/>
        </p:nvGrpSpPr>
        <p:grpSpPr>
          <a:xfrm>
            <a:off x="8138942" y="1622499"/>
            <a:ext cx="2429846" cy="2059600"/>
            <a:chOff x="2591013" y="1611481"/>
            <a:chExt cx="2429846" cy="2059600"/>
          </a:xfrm>
        </p:grpSpPr>
        <p:sp>
          <p:nvSpPr>
            <p:cNvPr id="47" name="Rectángulo: esquinas redondeadas 61">
              <a:extLst>
                <a:ext uri="{FF2B5EF4-FFF2-40B4-BE49-F238E27FC236}">
                  <a16:creationId xmlns:a16="http://schemas.microsoft.com/office/drawing/2014/main" id="{F52CB330-357F-4AAC-BE09-B66F925CB4ED}"/>
                </a:ext>
              </a:extLst>
            </p:cNvPr>
            <p:cNvSpPr/>
            <p:nvPr/>
          </p:nvSpPr>
          <p:spPr>
            <a:xfrm>
              <a:off x="2591013" y="1611481"/>
              <a:ext cx="2429845" cy="2350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lumMod val="60000"/>
                      <a:lumOff val="40000"/>
                    </a:schemeClr>
                  </a:solidFill>
                </a:rPr>
                <a:t>TargetIncomingOrbit</a:t>
              </a:r>
            </a:p>
          </p:txBody>
        </p:sp>
        <p:cxnSp>
          <p:nvCxnSpPr>
            <p:cNvPr id="48" name="Conector recto de flecha 62">
              <a:extLst>
                <a:ext uri="{FF2B5EF4-FFF2-40B4-BE49-F238E27FC236}">
                  <a16:creationId xmlns:a16="http://schemas.microsoft.com/office/drawing/2014/main" id="{1D44B9EF-337E-44BE-9449-9D7846D42172}"/>
                </a:ext>
              </a:extLst>
            </p:cNvPr>
            <p:cNvCxnSpPr>
              <a:cxnSpLocks/>
            </p:cNvCxnSpPr>
            <p:nvPr/>
          </p:nvCxnSpPr>
          <p:spPr>
            <a:xfrm>
              <a:off x="3805936" y="1835092"/>
              <a:ext cx="0" cy="18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ángulo: esquinas redondeadas 63">
              <a:extLst>
                <a:ext uri="{FF2B5EF4-FFF2-40B4-BE49-F238E27FC236}">
                  <a16:creationId xmlns:a16="http://schemas.microsoft.com/office/drawing/2014/main" id="{2484ED00-2313-43DF-859E-2BB82A4A6A4A}"/>
                </a:ext>
              </a:extLst>
            </p:cNvPr>
            <p:cNvSpPr/>
            <p:nvPr/>
          </p:nvSpPr>
          <p:spPr>
            <a:xfrm>
              <a:off x="2591013" y="2457915"/>
              <a:ext cx="2429846" cy="25318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2">
                      <a:lumMod val="60000"/>
                      <a:lumOff val="40000"/>
                    </a:schemeClr>
                  </a:solidFill>
                </a:rPr>
                <a:t>MCM </a:t>
              </a:r>
              <a:r>
                <a:rPr lang="es-ES" sz="1400">
                  <a:solidFill>
                    <a:schemeClr val="tx2">
                      <a:lumMod val="60000"/>
                      <a:lumOff val="40000"/>
                    </a:schemeClr>
                  </a:solidFill>
                </a:rPr>
                <a:t>(Begin, propagate, end)</a:t>
              </a:r>
              <a:endParaRPr lang="es-ES" sz="1600">
                <a:solidFill>
                  <a:schemeClr val="tx2">
                    <a:lumMod val="60000"/>
                    <a:lumOff val="40000"/>
                  </a:schemeClr>
                </a:solidFill>
              </a:endParaRPr>
            </a:p>
          </p:txBody>
        </p:sp>
        <p:cxnSp>
          <p:nvCxnSpPr>
            <p:cNvPr id="52" name="Conector recto de flecha 64">
              <a:extLst>
                <a:ext uri="{FF2B5EF4-FFF2-40B4-BE49-F238E27FC236}">
                  <a16:creationId xmlns:a16="http://schemas.microsoft.com/office/drawing/2014/main" id="{EF1B9166-377A-4778-9FEA-1B708A633342}"/>
                </a:ext>
              </a:extLst>
            </p:cNvPr>
            <p:cNvCxnSpPr>
              <a:cxnSpLocks/>
            </p:cNvCxnSpPr>
            <p:nvPr/>
          </p:nvCxnSpPr>
          <p:spPr>
            <a:xfrm>
              <a:off x="3788316" y="3159300"/>
              <a:ext cx="4760" cy="19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Rectángulo: esquinas redondeadas 65">
                  <a:extLst>
                    <a:ext uri="{FF2B5EF4-FFF2-40B4-BE49-F238E27FC236}">
                      <a16:creationId xmlns:a16="http://schemas.microsoft.com/office/drawing/2014/main" id="{BFB40977-EFDD-4B99-93FE-2D2B57CB1CDA}"/>
                    </a:ext>
                  </a:extLst>
                </p:cNvPr>
                <p:cNvSpPr/>
                <p:nvPr/>
              </p:nvSpPr>
              <p:spPr>
                <a:xfrm>
                  <a:off x="2591013" y="3354317"/>
                  <a:ext cx="2429844" cy="31676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2">
                          <a:lumMod val="60000"/>
                          <a:lumOff val="40000"/>
                        </a:schemeClr>
                      </a:solidFill>
                    </a:rPr>
                    <a:t>Get </a:t>
                  </a:r>
                  <a14:m>
                    <m:oMath xmlns:m="http://schemas.openxmlformats.org/officeDocument/2006/math">
                      <m:sSub>
                        <m:sSubPr>
                          <m:ctrlPr>
                            <a:rPr lang="en-GB" sz="1600" b="0" i="1" smtClean="0">
                              <a:solidFill>
                                <a:srgbClr val="CDA655"/>
                              </a:solidFill>
                              <a:latin typeface="Cambria Math" panose="02040503050406030204" pitchFamily="18" charset="0"/>
                            </a:rPr>
                          </m:ctrlPr>
                        </m:sSubPr>
                        <m:e>
                          <m:sSub>
                            <m:sSubPr>
                              <m:ctrlPr>
                                <a:rPr lang="en-GB" sz="1600" b="0" i="1" smtClean="0">
                                  <a:solidFill>
                                    <a:srgbClr val="CDA655"/>
                                  </a:solidFill>
                                  <a:latin typeface="Cambria Math" panose="02040503050406030204" pitchFamily="18" charset="0"/>
                                </a:rPr>
                              </m:ctrlPr>
                            </m:sSubPr>
                            <m:e>
                              <m:r>
                                <a:rPr lang="en-GB" sz="1600" b="0" i="1" smtClean="0">
                                  <a:solidFill>
                                    <a:srgbClr val="CDA655"/>
                                  </a:solidFill>
                                  <a:latin typeface="Cambria Math" panose="02040503050406030204" pitchFamily="18" charset="0"/>
                                </a:rPr>
                                <m:t>𝑀</m:t>
                              </m:r>
                            </m:e>
                            <m:sub>
                              <m:r>
                                <a:rPr lang="en-GB" sz="1600" b="0" i="1" smtClean="0">
                                  <a:solidFill>
                                    <a:srgbClr val="CDA655"/>
                                  </a:solidFill>
                                  <a:latin typeface="Cambria Math" panose="02040503050406030204" pitchFamily="18" charset="0"/>
                                </a:rPr>
                                <m:t>𝑝</m:t>
                              </m:r>
                            </m:sub>
                          </m:sSub>
                        </m:e>
                        <m:sub>
                          <m:r>
                            <a:rPr lang="en-GB" sz="1600" b="0" i="1" smtClean="0">
                              <a:solidFill>
                                <a:srgbClr val="CDA655"/>
                              </a:solidFill>
                              <a:latin typeface="Cambria Math" panose="02040503050406030204" pitchFamily="18" charset="0"/>
                            </a:rPr>
                            <m:t>𝐻𝐹</m:t>
                          </m:r>
                        </m:sub>
                      </m:sSub>
                    </m:oMath>
                  </a14:m>
                  <a:endParaRPr lang="es-ES" sz="1600">
                    <a:solidFill>
                      <a:schemeClr val="tx2">
                        <a:lumMod val="60000"/>
                        <a:lumOff val="40000"/>
                      </a:schemeClr>
                    </a:solidFill>
                  </a:endParaRPr>
                </a:p>
              </p:txBody>
            </p:sp>
          </mc:Choice>
          <mc:Fallback>
            <p:sp>
              <p:nvSpPr>
                <p:cNvPr id="54" name="Rectángulo: esquinas redondeadas 65">
                  <a:extLst>
                    <a:ext uri="{FF2B5EF4-FFF2-40B4-BE49-F238E27FC236}">
                      <a16:creationId xmlns:a16="http://schemas.microsoft.com/office/drawing/2014/main" id="{BFB40977-EFDD-4B99-93FE-2D2B57CB1CDA}"/>
                    </a:ext>
                  </a:extLst>
                </p:cNvPr>
                <p:cNvSpPr>
                  <a:spLocks noRot="1" noChangeAspect="1" noMove="1" noResize="1" noEditPoints="1" noAdjustHandles="1" noChangeArrowheads="1" noChangeShapeType="1" noTextEdit="1"/>
                </p:cNvSpPr>
                <p:nvPr/>
              </p:nvSpPr>
              <p:spPr>
                <a:xfrm>
                  <a:off x="2591013" y="3354317"/>
                  <a:ext cx="2429844" cy="316764"/>
                </a:xfrm>
                <a:prstGeom prst="roundRect">
                  <a:avLst/>
                </a:prstGeom>
                <a:blipFill>
                  <a:blip r:embed="rId9"/>
                  <a:stretch>
                    <a:fillRect t="-10526" b="-14035"/>
                  </a:stretch>
                </a:blipFill>
                <a:ln w="28575"/>
              </p:spPr>
              <p:txBody>
                <a:bodyPr/>
                <a:lstStyle/>
                <a:p>
                  <a:r>
                    <a:rPr lang="en-GB">
                      <a:noFill/>
                    </a:rPr>
                    <a:t> </a:t>
                  </a:r>
                </a:p>
              </p:txBody>
            </p:sp>
          </mc:Fallback>
        </mc:AlternateContent>
        <p:cxnSp>
          <p:nvCxnSpPr>
            <p:cNvPr id="56" name="Connector: Elbow 55">
              <a:extLst>
                <a:ext uri="{FF2B5EF4-FFF2-40B4-BE49-F238E27FC236}">
                  <a16:creationId xmlns:a16="http://schemas.microsoft.com/office/drawing/2014/main" id="{0CECB13E-53F6-4258-9CEF-D609E3935DC6}"/>
                </a:ext>
              </a:extLst>
            </p:cNvPr>
            <p:cNvCxnSpPr>
              <a:cxnSpLocks/>
              <a:stCxn id="57" idx="1"/>
              <a:endCxn id="59" idx="1"/>
            </p:cNvCxnSpPr>
            <p:nvPr/>
          </p:nvCxnSpPr>
          <p:spPr>
            <a:xfrm rot="10800000" flipV="1">
              <a:off x="2591013" y="2147114"/>
              <a:ext cx="12700" cy="885594"/>
            </a:xfrm>
            <a:prstGeom prst="bentConnector3">
              <a:avLst>
                <a:gd name="adj1" fmla="val 1800000"/>
              </a:avLst>
            </a:prstGeom>
            <a:ln w="19050">
              <a:solidFill>
                <a:srgbClr val="A157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Rectángulo: esquinas redondeadas 61">
                  <a:extLst>
                    <a:ext uri="{FF2B5EF4-FFF2-40B4-BE49-F238E27FC236}">
                      <a16:creationId xmlns:a16="http://schemas.microsoft.com/office/drawing/2014/main" id="{17082D5B-7E3D-439F-8B98-2B75280DF00E}"/>
                    </a:ext>
                  </a:extLst>
                </p:cNvPr>
                <p:cNvSpPr/>
                <p:nvPr/>
              </p:nvSpPr>
              <p:spPr>
                <a:xfrm>
                  <a:off x="2591013" y="2029593"/>
                  <a:ext cx="2429846" cy="2350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tx2">
                          <a:lumMod val="60000"/>
                          <a:lumOff val="40000"/>
                        </a:schemeClr>
                      </a:solidFill>
                    </a:rPr>
                    <a:t>Vary </a:t>
                  </a:r>
                  <a:r>
                    <a:rPr lang="en-GB" sz="1400">
                      <a:solidFill>
                        <a:schemeClr val="tx2">
                          <a:lumMod val="60000"/>
                          <a:lumOff val="40000"/>
                        </a:schemeClr>
                      </a:solidFill>
                    </a:rPr>
                    <a:t>(</a:t>
                  </a:r>
                  <a14:m>
                    <m:oMath xmlns:m="http://schemas.openxmlformats.org/officeDocument/2006/math">
                      <m:sSub>
                        <m:sSubPr>
                          <m:ctrlPr>
                            <a:rPr lang="en-GB" sz="1400" b="0" i="1" smtClean="0">
                              <a:solidFill>
                                <a:srgbClr val="CDA655"/>
                              </a:solidFill>
                              <a:latin typeface="Cambria Math" panose="02040503050406030204" pitchFamily="18" charset="0"/>
                            </a:rPr>
                          </m:ctrlPr>
                        </m:sSubPr>
                        <m:e>
                          <m:r>
                            <m:rPr>
                              <m:sty m:val="p"/>
                            </m:rPr>
                            <a:rPr lang="en-GB" sz="1400" b="0" i="0" smtClean="0">
                              <a:solidFill>
                                <a:srgbClr val="CDA655"/>
                              </a:solidFill>
                              <a:latin typeface="Cambria Math" panose="02040503050406030204" pitchFamily="18" charset="0"/>
                            </a:rPr>
                            <m:t>V</m:t>
                          </m:r>
                        </m:e>
                        <m:sub>
                          <m:r>
                            <a:rPr lang="en-GB" sz="1400" b="0" i="1" smtClean="0">
                              <a:solidFill>
                                <a:srgbClr val="CDA655"/>
                              </a:solidFill>
                              <a:latin typeface="Cambria Math" panose="02040503050406030204" pitchFamily="18" charset="0"/>
                            </a:rPr>
                            <m:t>𝑥</m:t>
                          </m:r>
                        </m:sub>
                      </m:sSub>
                    </m:oMath>
                  </a14:m>
                  <a:r>
                    <a:rPr lang="en-GB" sz="1400">
                      <a:solidFill>
                        <a:schemeClr val="tx2">
                          <a:lumMod val="60000"/>
                          <a:lumOff val="40000"/>
                        </a:schemeClr>
                      </a:solidFill>
                    </a:rPr>
                    <a:t>, </a:t>
                  </a:r>
                  <a14:m>
                    <m:oMath xmlns:m="http://schemas.openxmlformats.org/officeDocument/2006/math">
                      <m:sSub>
                        <m:sSubPr>
                          <m:ctrlPr>
                            <a:rPr lang="en-GB" sz="1400" i="1" smtClean="0">
                              <a:solidFill>
                                <a:srgbClr val="CDA655"/>
                              </a:solidFill>
                              <a:latin typeface="Cambria Math" panose="02040503050406030204" pitchFamily="18" charset="0"/>
                            </a:rPr>
                          </m:ctrlPr>
                        </m:sSubPr>
                        <m:e>
                          <m:r>
                            <m:rPr>
                              <m:sty m:val="p"/>
                            </m:rPr>
                            <a:rPr lang="en-GB" sz="1400">
                              <a:solidFill>
                                <a:srgbClr val="CDA655"/>
                              </a:solidFill>
                              <a:latin typeface="Cambria Math" panose="02040503050406030204" pitchFamily="18" charset="0"/>
                            </a:rPr>
                            <m:t>V</m:t>
                          </m:r>
                        </m:e>
                        <m:sub>
                          <m:r>
                            <a:rPr lang="en-GB" sz="1400" b="0" i="1" smtClean="0">
                              <a:solidFill>
                                <a:srgbClr val="CDA655"/>
                              </a:solidFill>
                              <a:latin typeface="Cambria Math" panose="02040503050406030204" pitchFamily="18" charset="0"/>
                            </a:rPr>
                            <m:t>𝑦</m:t>
                          </m:r>
                        </m:sub>
                      </m:sSub>
                    </m:oMath>
                  </a14:m>
                  <a:r>
                    <a:rPr lang="en-GB" sz="1400">
                      <a:solidFill>
                        <a:schemeClr val="tx2">
                          <a:lumMod val="60000"/>
                          <a:lumOff val="40000"/>
                        </a:schemeClr>
                      </a:solidFill>
                    </a:rPr>
                    <a:t>, </a:t>
                  </a:r>
                  <a14:m>
                    <m:oMath xmlns:m="http://schemas.openxmlformats.org/officeDocument/2006/math">
                      <m:sSub>
                        <m:sSubPr>
                          <m:ctrlPr>
                            <a:rPr lang="en-GB" sz="1400" i="1" smtClean="0">
                              <a:solidFill>
                                <a:srgbClr val="CDA655"/>
                              </a:solidFill>
                              <a:latin typeface="Cambria Math" panose="02040503050406030204" pitchFamily="18" charset="0"/>
                            </a:rPr>
                          </m:ctrlPr>
                        </m:sSubPr>
                        <m:e>
                          <m:r>
                            <m:rPr>
                              <m:sty m:val="p"/>
                            </m:rPr>
                            <a:rPr lang="en-GB" sz="1400">
                              <a:solidFill>
                                <a:srgbClr val="CDA655"/>
                              </a:solidFill>
                              <a:latin typeface="Cambria Math" panose="02040503050406030204" pitchFamily="18" charset="0"/>
                            </a:rPr>
                            <m:t>V</m:t>
                          </m:r>
                        </m:e>
                        <m:sub>
                          <m:r>
                            <a:rPr lang="en-GB" sz="1400" b="0" i="1" smtClean="0">
                              <a:solidFill>
                                <a:srgbClr val="CDA655"/>
                              </a:solidFill>
                              <a:latin typeface="Cambria Math" panose="02040503050406030204" pitchFamily="18" charset="0"/>
                            </a:rPr>
                            <m:t>𝑧</m:t>
                          </m:r>
                        </m:sub>
                      </m:sSub>
                    </m:oMath>
                  </a14:m>
                  <a:r>
                    <a:rPr lang="en-GB" sz="1400">
                      <a:solidFill>
                        <a:schemeClr val="tx2">
                          <a:lumMod val="60000"/>
                          <a:lumOff val="40000"/>
                        </a:schemeClr>
                      </a:solidFill>
                    </a:rPr>
                    <a:t>, </a:t>
                  </a:r>
                  <a14:m>
                    <m:oMath xmlns:m="http://schemas.openxmlformats.org/officeDocument/2006/math">
                      <m:sSub>
                        <m:sSubPr>
                          <m:ctrlPr>
                            <a:rPr lang="en-GB" sz="1400" i="1" smtClean="0">
                              <a:solidFill>
                                <a:srgbClr val="CDA655"/>
                              </a:solidFill>
                              <a:latin typeface="Cambria Math" panose="02040503050406030204" pitchFamily="18" charset="0"/>
                            </a:rPr>
                          </m:ctrlPr>
                        </m:sSubPr>
                        <m:e>
                          <m:r>
                            <a:rPr lang="en-GB" sz="1400" i="1">
                              <a:solidFill>
                                <a:srgbClr val="CDA655"/>
                              </a:solidFill>
                              <a:latin typeface="Cambria Math" panose="02040503050406030204" pitchFamily="18" charset="0"/>
                            </a:rPr>
                            <m:t>𝑡</m:t>
                          </m:r>
                        </m:e>
                        <m:sub>
                          <m:r>
                            <a:rPr lang="en-GB" sz="1400" b="0" i="1" smtClean="0">
                              <a:solidFill>
                                <a:srgbClr val="CDA655"/>
                              </a:solidFill>
                              <a:latin typeface="Cambria Math" panose="02040503050406030204" pitchFamily="18" charset="0"/>
                            </a:rPr>
                            <m:t>𝑀𝐶</m:t>
                          </m:r>
                          <m:r>
                            <a:rPr lang="en-GB" sz="1400" i="1">
                              <a:solidFill>
                                <a:srgbClr val="CDA655"/>
                              </a:solidFill>
                              <a:latin typeface="Cambria Math" panose="02040503050406030204" pitchFamily="18" charset="0"/>
                            </a:rPr>
                            <m:t>𝑀</m:t>
                          </m:r>
                        </m:sub>
                      </m:sSub>
                    </m:oMath>
                  </a14:m>
                  <a:r>
                    <a:rPr lang="en-GB" sz="1400">
                      <a:solidFill>
                        <a:schemeClr val="tx2">
                          <a:lumMod val="60000"/>
                          <a:lumOff val="40000"/>
                        </a:schemeClr>
                      </a:solidFill>
                    </a:rPr>
                    <a:t>)</a:t>
                  </a:r>
                  <a:endParaRPr lang="en-GB" sz="1600">
                    <a:solidFill>
                      <a:schemeClr val="tx2">
                        <a:lumMod val="60000"/>
                        <a:lumOff val="40000"/>
                      </a:schemeClr>
                    </a:solidFill>
                  </a:endParaRPr>
                </a:p>
              </p:txBody>
            </p:sp>
          </mc:Choice>
          <mc:Fallback>
            <p:sp>
              <p:nvSpPr>
                <p:cNvPr id="57" name="Rectángulo: esquinas redondeadas 61">
                  <a:extLst>
                    <a:ext uri="{FF2B5EF4-FFF2-40B4-BE49-F238E27FC236}">
                      <a16:creationId xmlns:a16="http://schemas.microsoft.com/office/drawing/2014/main" id="{17082D5B-7E3D-439F-8B98-2B75280DF00E}"/>
                    </a:ext>
                  </a:extLst>
                </p:cNvPr>
                <p:cNvSpPr>
                  <a:spLocks noRot="1" noChangeAspect="1" noMove="1" noResize="1" noEditPoints="1" noAdjustHandles="1" noChangeArrowheads="1" noChangeShapeType="1" noTextEdit="1"/>
                </p:cNvSpPr>
                <p:nvPr/>
              </p:nvSpPr>
              <p:spPr>
                <a:xfrm>
                  <a:off x="2591013" y="2029593"/>
                  <a:ext cx="2429846" cy="235041"/>
                </a:xfrm>
                <a:prstGeom prst="roundRect">
                  <a:avLst/>
                </a:prstGeom>
                <a:blipFill>
                  <a:blip r:embed="rId10"/>
                  <a:stretch>
                    <a:fillRect t="-23256" b="-41860"/>
                  </a:stretch>
                </a:blipFill>
                <a:ln w="28575"/>
              </p:spPr>
              <p:txBody>
                <a:bodyPr/>
                <a:lstStyle/>
                <a:p>
                  <a:r>
                    <a:rPr lang="en-GB">
                      <a:noFill/>
                    </a:rPr>
                    <a:t> </a:t>
                  </a:r>
                </a:p>
              </p:txBody>
            </p:sp>
          </mc:Fallback>
        </mc:AlternateContent>
        <p:cxnSp>
          <p:nvCxnSpPr>
            <p:cNvPr id="58" name="Conector recto de flecha 62">
              <a:extLst>
                <a:ext uri="{FF2B5EF4-FFF2-40B4-BE49-F238E27FC236}">
                  <a16:creationId xmlns:a16="http://schemas.microsoft.com/office/drawing/2014/main" id="{CFFEBC3C-0940-4669-ABAD-359FB966FE37}"/>
                </a:ext>
              </a:extLst>
            </p:cNvPr>
            <p:cNvCxnSpPr>
              <a:cxnSpLocks/>
            </p:cNvCxnSpPr>
            <p:nvPr/>
          </p:nvCxnSpPr>
          <p:spPr>
            <a:xfrm>
              <a:off x="3790221" y="2264634"/>
              <a:ext cx="0" cy="193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Rectángulo: esquinas redondeadas 63">
                  <a:extLst>
                    <a:ext uri="{FF2B5EF4-FFF2-40B4-BE49-F238E27FC236}">
                      <a16:creationId xmlns:a16="http://schemas.microsoft.com/office/drawing/2014/main" id="{A5482472-977F-4AC4-83B5-1E5B5F342A54}"/>
                    </a:ext>
                  </a:extLst>
                </p:cNvPr>
                <p:cNvSpPr/>
                <p:nvPr/>
              </p:nvSpPr>
              <p:spPr>
                <a:xfrm>
                  <a:off x="2591013" y="2906116"/>
                  <a:ext cx="2366984" cy="25318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a:solidFill>
                        <a:schemeClr val="tx2">
                          <a:lumMod val="60000"/>
                          <a:lumOff val="40000"/>
                        </a:schemeClr>
                      </a:solidFill>
                    </a:rPr>
                    <a:t>Achieve </a:t>
                  </a:r>
                  <a:r>
                    <a:rPr lang="es-ES" sz="1400">
                      <a:solidFill>
                        <a:schemeClr val="tx2">
                          <a:lumMod val="60000"/>
                          <a:lumOff val="40000"/>
                        </a:schemeClr>
                      </a:solidFill>
                    </a:rPr>
                    <a:t>(</a:t>
                  </a:r>
                  <a14:m>
                    <m:oMath xmlns:m="http://schemas.openxmlformats.org/officeDocument/2006/math">
                      <m:r>
                        <a:rPr lang="en-GB" sz="1400" b="0" i="1" smtClean="0">
                          <a:solidFill>
                            <a:srgbClr val="CDA655"/>
                          </a:solidFill>
                          <a:latin typeface="Cambria Math" panose="02040503050406030204" pitchFamily="18" charset="0"/>
                        </a:rPr>
                        <m:t>𝛼</m:t>
                      </m:r>
                      <m:r>
                        <a:rPr lang="en-GB" sz="1400" b="0" i="1" smtClean="0">
                          <a:solidFill>
                            <a:schemeClr val="tx2">
                              <a:lumMod val="60000"/>
                              <a:lumOff val="40000"/>
                            </a:schemeClr>
                          </a:solidFill>
                          <a:latin typeface="Cambria Math" panose="02040503050406030204" pitchFamily="18" charset="0"/>
                        </a:rPr>
                        <m:t>, </m:t>
                      </m:r>
                      <m:sSub>
                        <m:sSubPr>
                          <m:ctrlPr>
                            <a:rPr lang="es-ES" sz="1400" i="1">
                              <a:solidFill>
                                <a:srgbClr val="CDA655"/>
                              </a:solidFill>
                              <a:latin typeface="Cambria Math" panose="02040503050406030204" pitchFamily="18" charset="0"/>
                            </a:rPr>
                          </m:ctrlPr>
                        </m:sSubPr>
                        <m:e>
                          <m:r>
                            <a:rPr lang="es-ES" sz="1400" i="1">
                              <a:solidFill>
                                <a:srgbClr val="CDA655"/>
                              </a:solidFill>
                              <a:latin typeface="Cambria Math" panose="02040503050406030204" pitchFamily="18" charset="0"/>
                            </a:rPr>
                            <m:t>𝐶</m:t>
                          </m:r>
                        </m:e>
                        <m:sub>
                          <m:r>
                            <a:rPr lang="es-ES" sz="1400" i="1">
                              <a:solidFill>
                                <a:srgbClr val="CDA655"/>
                              </a:solidFill>
                              <a:latin typeface="Cambria Math" panose="02040503050406030204" pitchFamily="18" charset="0"/>
                            </a:rPr>
                            <m:t>3</m:t>
                          </m:r>
                        </m:sub>
                      </m:sSub>
                    </m:oMath>
                  </a14:m>
                  <a:r>
                    <a:rPr lang="es-ES" sz="1400">
                      <a:solidFill>
                        <a:schemeClr val="tx2">
                          <a:lumMod val="60000"/>
                          <a:lumOff val="40000"/>
                        </a:schemeClr>
                      </a:solidFill>
                    </a:rPr>
                    <a:t>,</a:t>
                  </a:r>
                  <a14:m>
                    <m:oMath xmlns:m="http://schemas.openxmlformats.org/officeDocument/2006/math">
                      <m:r>
                        <a:rPr lang="en-GB" sz="1400" b="0" i="1" dirty="0" smtClean="0">
                          <a:solidFill>
                            <a:srgbClr val="CDA655"/>
                          </a:solidFill>
                          <a:latin typeface="Cambria Math" panose="02040503050406030204" pitchFamily="18" charset="0"/>
                        </a:rPr>
                        <m:t>𝛿</m:t>
                      </m:r>
                    </m:oMath>
                  </a14:m>
                  <a:r>
                    <a:rPr lang="es-ES" sz="1600">
                      <a:solidFill>
                        <a:schemeClr val="tx2">
                          <a:lumMod val="60000"/>
                          <a:lumOff val="40000"/>
                        </a:schemeClr>
                      </a:solidFill>
                    </a:rPr>
                    <a:t>)</a:t>
                  </a:r>
                </a:p>
              </p:txBody>
            </p:sp>
          </mc:Choice>
          <mc:Fallback>
            <p:sp>
              <p:nvSpPr>
                <p:cNvPr id="59" name="Rectángulo: esquinas redondeadas 63">
                  <a:extLst>
                    <a:ext uri="{FF2B5EF4-FFF2-40B4-BE49-F238E27FC236}">
                      <a16:creationId xmlns:a16="http://schemas.microsoft.com/office/drawing/2014/main" id="{A5482472-977F-4AC4-83B5-1E5B5F342A54}"/>
                    </a:ext>
                  </a:extLst>
                </p:cNvPr>
                <p:cNvSpPr>
                  <a:spLocks noRot="1" noChangeAspect="1" noMove="1" noResize="1" noEditPoints="1" noAdjustHandles="1" noChangeArrowheads="1" noChangeShapeType="1" noTextEdit="1"/>
                </p:cNvSpPr>
                <p:nvPr/>
              </p:nvSpPr>
              <p:spPr>
                <a:xfrm>
                  <a:off x="2591013" y="2906116"/>
                  <a:ext cx="2366984" cy="253184"/>
                </a:xfrm>
                <a:prstGeom prst="roundRect">
                  <a:avLst/>
                </a:prstGeom>
                <a:blipFill>
                  <a:blip r:embed="rId11"/>
                  <a:stretch>
                    <a:fillRect t="-17391" b="-36957"/>
                  </a:stretch>
                </a:blipFill>
                <a:ln w="28575"/>
              </p:spPr>
              <p:txBody>
                <a:bodyPr/>
                <a:lstStyle/>
                <a:p>
                  <a:r>
                    <a:rPr lang="en-GB">
                      <a:noFill/>
                    </a:rPr>
                    <a:t> </a:t>
                  </a:r>
                </a:p>
              </p:txBody>
            </p:sp>
          </mc:Fallback>
        </mc:AlternateContent>
        <p:cxnSp>
          <p:nvCxnSpPr>
            <p:cNvPr id="62" name="Conector recto de flecha 62">
              <a:extLst>
                <a:ext uri="{FF2B5EF4-FFF2-40B4-BE49-F238E27FC236}">
                  <a16:creationId xmlns:a16="http://schemas.microsoft.com/office/drawing/2014/main" id="{E5F9B979-38FA-4248-9D32-B00E404BF506}"/>
                </a:ext>
              </a:extLst>
            </p:cNvPr>
            <p:cNvCxnSpPr>
              <a:cxnSpLocks/>
            </p:cNvCxnSpPr>
            <p:nvPr/>
          </p:nvCxnSpPr>
          <p:spPr>
            <a:xfrm flipH="1">
              <a:off x="3804985" y="2731799"/>
              <a:ext cx="2" cy="193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25">
            <a:extLst>
              <a:ext uri="{FF2B5EF4-FFF2-40B4-BE49-F238E27FC236}">
                <a16:creationId xmlns:a16="http://schemas.microsoft.com/office/drawing/2014/main" id="{6BECF109-89DF-41F2-BFB8-5BD415C82DD2}"/>
              </a:ext>
            </a:extLst>
          </p:cNvPr>
          <p:cNvGrpSpPr/>
          <p:nvPr/>
        </p:nvGrpSpPr>
        <p:grpSpPr>
          <a:xfrm>
            <a:off x="3469427" y="2029769"/>
            <a:ext cx="2995871" cy="369332"/>
            <a:chOff x="3469427" y="1774588"/>
            <a:chExt cx="2995871" cy="369332"/>
          </a:xfrm>
        </p:grpSpPr>
        <p:sp>
          <p:nvSpPr>
            <p:cNvPr id="35" name="Rectángulo: esquinas redondeadas 34">
              <a:extLst>
                <a:ext uri="{FF2B5EF4-FFF2-40B4-BE49-F238E27FC236}">
                  <a16:creationId xmlns:a16="http://schemas.microsoft.com/office/drawing/2014/main" id="{9F894B92-7E3F-4C90-9618-3AFE830BB9DD}"/>
                </a:ext>
              </a:extLst>
            </p:cNvPr>
            <p:cNvSpPr/>
            <p:nvPr/>
          </p:nvSpPr>
          <p:spPr>
            <a:xfrm>
              <a:off x="3469427" y="1779200"/>
              <a:ext cx="2794641" cy="340311"/>
            </a:xfrm>
            <a:prstGeom prst="roundRect">
              <a:avLst/>
            </a:prstGeom>
            <a:noFill/>
            <a:ln w="28575">
              <a:solidFill>
                <a:srgbClr val="D16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a:solidFill>
                  <a:srgbClr val="7F7F7F"/>
                </a:solidFill>
              </a:endParaRPr>
            </a:p>
          </p:txBody>
        </p:sp>
        <p:sp>
          <p:nvSpPr>
            <p:cNvPr id="36" name="TextBox 44">
              <a:extLst>
                <a:ext uri="{FF2B5EF4-FFF2-40B4-BE49-F238E27FC236}">
                  <a16:creationId xmlns:a16="http://schemas.microsoft.com/office/drawing/2014/main" id="{3A6A2329-6F55-479B-8342-05FD7BDC6E79}"/>
                </a:ext>
              </a:extLst>
            </p:cNvPr>
            <p:cNvSpPr txBox="1"/>
            <p:nvPr/>
          </p:nvSpPr>
          <p:spPr>
            <a:xfrm>
              <a:off x="3522533" y="1774588"/>
              <a:ext cx="2942765" cy="369332"/>
            </a:xfrm>
            <a:prstGeom prst="rect">
              <a:avLst/>
            </a:prstGeom>
            <a:noFill/>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chemeClr val="tx2">
                      <a:lumMod val="60000"/>
                      <a:lumOff val="40000"/>
                    </a:schemeClr>
                  </a:solidFill>
                </a:rPr>
                <a:t>Propagador “Deep space”</a:t>
              </a:r>
              <a:endParaRPr lang="en-GB">
                <a:solidFill>
                  <a:schemeClr val="tx2">
                    <a:lumMod val="60000"/>
                    <a:lumOff val="40000"/>
                  </a:schemeClr>
                </a:solidFill>
              </a:endParaRPr>
            </a:p>
          </p:txBody>
        </p:sp>
      </p:grpSp>
      <p:grpSp>
        <p:nvGrpSpPr>
          <p:cNvPr id="5" name="Group 4">
            <a:extLst>
              <a:ext uri="{FF2B5EF4-FFF2-40B4-BE49-F238E27FC236}">
                <a16:creationId xmlns:a16="http://schemas.microsoft.com/office/drawing/2014/main" id="{D1D214D2-6513-4C21-99ED-CCCBFF09078C}"/>
              </a:ext>
            </a:extLst>
          </p:cNvPr>
          <p:cNvGrpSpPr/>
          <p:nvPr/>
        </p:nvGrpSpPr>
        <p:grpSpPr>
          <a:xfrm>
            <a:off x="6317579" y="-51498"/>
            <a:ext cx="1122320" cy="1076155"/>
            <a:chOff x="5486306" y="-5316"/>
            <a:chExt cx="1122320" cy="1076155"/>
          </a:xfrm>
        </p:grpSpPr>
        <p:pic>
          <p:nvPicPr>
            <p:cNvPr id="39" name="Graphic 1" descr="Rocket with solid fill">
              <a:extLst>
                <a:ext uri="{FF2B5EF4-FFF2-40B4-BE49-F238E27FC236}">
                  <a16:creationId xmlns:a16="http://schemas.microsoft.com/office/drawing/2014/main" id="{DCC1C25D-FB0E-4C13-921C-41B5217FD2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94226" y="-5316"/>
              <a:ext cx="914400" cy="914400"/>
            </a:xfrm>
            <a:prstGeom prst="rect">
              <a:avLst/>
            </a:prstGeom>
          </p:spPr>
        </p:pic>
        <p:pic>
          <p:nvPicPr>
            <p:cNvPr id="40" name="Graphic 2" descr="Fire with solid fill">
              <a:extLst>
                <a:ext uri="{FF2B5EF4-FFF2-40B4-BE49-F238E27FC236}">
                  <a16:creationId xmlns:a16="http://schemas.microsoft.com/office/drawing/2014/main" id="{9AD3C826-C704-4C5C-86C8-00FA26E31C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23463" flipH="1" flipV="1">
              <a:off x="5486306" y="550778"/>
              <a:ext cx="520061" cy="520061"/>
            </a:xfrm>
            <a:prstGeom prst="rect">
              <a:avLst/>
            </a:prstGeom>
          </p:spPr>
        </p:pic>
      </p:grpSp>
      <p:graphicFrame>
        <p:nvGraphicFramePr>
          <p:cNvPr id="41" name="Gráfico 6">
            <a:extLst>
              <a:ext uri="{FF2B5EF4-FFF2-40B4-BE49-F238E27FC236}">
                <a16:creationId xmlns:a16="http://schemas.microsoft.com/office/drawing/2014/main" id="{6DB395AA-EBD0-4330-BA40-731AF5F35F1B}"/>
              </a:ext>
            </a:extLst>
          </p:cNvPr>
          <p:cNvGraphicFramePr>
            <a:graphicFrameLocks/>
          </p:cNvGraphicFramePr>
          <p:nvPr>
            <p:extLst>
              <p:ext uri="{D42A27DB-BD31-4B8C-83A1-F6EECF244321}">
                <p14:modId xmlns:p14="http://schemas.microsoft.com/office/powerpoint/2010/main" val="837337296"/>
              </p:ext>
            </p:extLst>
          </p:nvPr>
        </p:nvGraphicFramePr>
        <p:xfrm>
          <a:off x="1517277" y="3885821"/>
          <a:ext cx="4878488" cy="3154522"/>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2" name="Gráfico 7">
            <a:extLst>
              <a:ext uri="{FF2B5EF4-FFF2-40B4-BE49-F238E27FC236}">
                <a16:creationId xmlns:a16="http://schemas.microsoft.com/office/drawing/2014/main" id="{31153E55-49E1-42E0-87F3-26C0926D0366}"/>
              </a:ext>
            </a:extLst>
          </p:cNvPr>
          <p:cNvGraphicFramePr>
            <a:graphicFrameLocks/>
          </p:cNvGraphicFramePr>
          <p:nvPr>
            <p:extLst>
              <p:ext uri="{D42A27DB-BD31-4B8C-83A1-F6EECF244321}">
                <p14:modId xmlns:p14="http://schemas.microsoft.com/office/powerpoint/2010/main" val="3685177074"/>
              </p:ext>
            </p:extLst>
          </p:nvPr>
        </p:nvGraphicFramePr>
        <p:xfrm>
          <a:off x="6395765" y="3918524"/>
          <a:ext cx="5217685" cy="3087614"/>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128108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89513" y="-4166"/>
            <a:ext cx="1556359" cy="7302615"/>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5" y="-8331"/>
            <a:ext cx="10901121" cy="698416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Maniobra de frenado</a:t>
            </a:r>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2">
                <a:extLst>
                  <a:ext uri="{FF2B5EF4-FFF2-40B4-BE49-F238E27FC236}">
                    <a16:creationId xmlns:a16="http://schemas.microsoft.com/office/drawing/2014/main" id="{DEE0EA0C-4D7F-406B-A205-D878C3919AC3}"/>
                  </a:ext>
                </a:extLst>
              </p:cNvPr>
              <p:cNvSpPr txBox="1"/>
              <p:nvPr/>
            </p:nvSpPr>
            <p:spPr>
              <a:xfrm>
                <a:off x="2362582" y="5158799"/>
                <a:ext cx="17757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75000"/>
                      </a:schemeClr>
                    </a:solidFill>
                    <a:cs typeface="Calibri"/>
                  </a:rPr>
                  <a:t>Órbita </a:t>
                </a:r>
                <a14:m>
                  <m:oMath xmlns:m="http://schemas.openxmlformats.org/officeDocument/2006/math">
                    <m:r>
                      <a:rPr lang="es-ES" sz="2000" b="0" i="1" smtClean="0">
                        <a:solidFill>
                          <a:schemeClr val="bg1">
                            <a:lumMod val="75000"/>
                          </a:schemeClr>
                        </a:solidFill>
                        <a:latin typeface="Cambria Math" panose="02040503050406030204" pitchFamily="18" charset="0"/>
                        <a:cs typeface="Calibri"/>
                      </a:rPr>
                      <m:t>𝑒</m:t>
                    </m:r>
                    <m:r>
                      <a:rPr lang="es-ES" sz="2000" b="0" i="1" smtClean="0">
                        <a:solidFill>
                          <a:schemeClr val="bg1">
                            <a:lumMod val="75000"/>
                          </a:schemeClr>
                        </a:solidFill>
                        <a:latin typeface="Cambria Math" panose="02040503050406030204" pitchFamily="18" charset="0"/>
                        <a:cs typeface="Calibri"/>
                      </a:rPr>
                      <m:t>=0,1</m:t>
                    </m:r>
                  </m:oMath>
                </a14:m>
                <a:endParaRPr lang="en-US" sz="2000">
                  <a:solidFill>
                    <a:schemeClr val="bg1">
                      <a:lumMod val="75000"/>
                    </a:schemeClr>
                  </a:solidFill>
                  <a:cs typeface="Calibri"/>
                </a:endParaRPr>
              </a:p>
            </p:txBody>
          </p:sp>
        </mc:Choice>
        <mc:Fallback>
          <p:sp>
            <p:nvSpPr>
              <p:cNvPr id="13" name="TextBox 2">
                <a:extLst>
                  <a:ext uri="{FF2B5EF4-FFF2-40B4-BE49-F238E27FC236}">
                    <a16:creationId xmlns:a16="http://schemas.microsoft.com/office/drawing/2014/main" id="{DEE0EA0C-4D7F-406B-A205-D878C3919AC3}"/>
                  </a:ext>
                </a:extLst>
              </p:cNvPr>
              <p:cNvSpPr txBox="1">
                <a:spLocks noRot="1" noChangeAspect="1" noMove="1" noResize="1" noEditPoints="1" noAdjustHandles="1" noChangeArrowheads="1" noChangeShapeType="1" noTextEdit="1"/>
              </p:cNvSpPr>
              <p:nvPr/>
            </p:nvSpPr>
            <p:spPr>
              <a:xfrm>
                <a:off x="2362582" y="5158799"/>
                <a:ext cx="1775785" cy="400110"/>
              </a:xfrm>
              <a:prstGeom prst="rect">
                <a:avLst/>
              </a:prstGeom>
              <a:blipFill>
                <a:blip r:embed="rId6"/>
                <a:stretch>
                  <a:fillRect l="-3780" t="-7576" b="-25758"/>
                </a:stretch>
              </a:blipFill>
            </p:spPr>
            <p:txBody>
              <a:bodyPr/>
              <a:lstStyle/>
              <a:p>
                <a:r>
                  <a:rPr lang="en-GB">
                    <a:noFill/>
                  </a:rPr>
                  <a:t> </a:t>
                </a:r>
              </a:p>
            </p:txBody>
          </p:sp>
        </mc:Fallback>
      </mc:AlternateContent>
      <p:sp>
        <p:nvSpPr>
          <p:cNvPr id="14" name="Flecha: a la derecha 13">
            <a:extLst>
              <a:ext uri="{FF2B5EF4-FFF2-40B4-BE49-F238E27FC236}">
                <a16:creationId xmlns:a16="http://schemas.microsoft.com/office/drawing/2014/main" id="{97B61907-26D8-4F69-B513-3620550F45D1}"/>
              </a:ext>
            </a:extLst>
          </p:cNvPr>
          <p:cNvSpPr/>
          <p:nvPr/>
        </p:nvSpPr>
        <p:spPr>
          <a:xfrm>
            <a:off x="1967625" y="5276227"/>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 name="Conector recto de flecha 14">
            <a:extLst>
              <a:ext uri="{FF2B5EF4-FFF2-40B4-BE49-F238E27FC236}">
                <a16:creationId xmlns:a16="http://schemas.microsoft.com/office/drawing/2014/main" id="{0873168E-2164-4DF6-904B-FBE92480E2AB}"/>
              </a:ext>
            </a:extLst>
          </p:cNvPr>
          <p:cNvCxnSpPr>
            <a:cxnSpLocks/>
          </p:cNvCxnSpPr>
          <p:nvPr/>
        </p:nvCxnSpPr>
        <p:spPr>
          <a:xfrm flipV="1">
            <a:off x="4204355" y="5358853"/>
            <a:ext cx="235670"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2">
                <a:extLst>
                  <a:ext uri="{FF2B5EF4-FFF2-40B4-BE49-F238E27FC236}">
                    <a16:creationId xmlns:a16="http://schemas.microsoft.com/office/drawing/2014/main" id="{BF4B6A13-2C6B-422E-914C-4309A638DDB1}"/>
                  </a:ext>
                </a:extLst>
              </p:cNvPr>
              <p:cNvSpPr txBox="1"/>
              <p:nvPr/>
            </p:nvSpPr>
            <p:spPr>
              <a:xfrm>
                <a:off x="4572695" y="5158799"/>
                <a:ext cx="5525859" cy="423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chemeClr val="bg1">
                        <a:lumMod val="75000"/>
                      </a:schemeClr>
                    </a:solidFill>
                    <a:cs typeface="Calibri"/>
                  </a:rPr>
                  <a:t>no se consigue llegar con la </a:t>
                </a:r>
                <a14:m>
                  <m:oMath xmlns:m="http://schemas.openxmlformats.org/officeDocument/2006/math">
                    <m:sSub>
                      <m:sSubPr>
                        <m:ctrlPr>
                          <a:rPr lang="es-ES" sz="2000" b="0" i="1" smtClean="0">
                            <a:solidFill>
                              <a:schemeClr val="bg1">
                                <a:lumMod val="75000"/>
                              </a:schemeClr>
                            </a:solidFill>
                            <a:latin typeface="Cambria Math" panose="02040503050406030204" pitchFamily="18" charset="0"/>
                            <a:cs typeface="Calibri"/>
                          </a:rPr>
                        </m:ctrlPr>
                      </m:sSubPr>
                      <m:e>
                        <m:r>
                          <a:rPr lang="es-ES" sz="2000" b="0" i="1" smtClean="0">
                            <a:solidFill>
                              <a:schemeClr val="bg1">
                                <a:lumMod val="75000"/>
                              </a:schemeClr>
                            </a:solidFill>
                            <a:latin typeface="Cambria Math" panose="02040503050406030204" pitchFamily="18" charset="0"/>
                            <a:cs typeface="Calibri"/>
                          </a:rPr>
                          <m:t>𝑀</m:t>
                        </m:r>
                      </m:e>
                      <m:sub>
                        <m:r>
                          <a:rPr lang="es-ES" sz="2000" b="0" i="1" smtClean="0">
                            <a:solidFill>
                              <a:schemeClr val="bg1">
                                <a:lumMod val="75000"/>
                              </a:schemeClr>
                            </a:solidFill>
                            <a:latin typeface="Cambria Math" panose="02040503050406030204" pitchFamily="18" charset="0"/>
                            <a:cs typeface="Calibri"/>
                          </a:rPr>
                          <m:t>𝑝</m:t>
                        </m:r>
                      </m:sub>
                    </m:sSub>
                  </m:oMath>
                </a14:m>
                <a:r>
                  <a:rPr lang="es-ES" sz="2000">
                    <a:solidFill>
                      <a:schemeClr val="bg1">
                        <a:lumMod val="75000"/>
                      </a:schemeClr>
                    </a:solidFill>
                    <a:cs typeface="Calibri"/>
                  </a:rPr>
                  <a:t> estimada</a:t>
                </a:r>
                <a:endParaRPr lang="en-US" sz="2000">
                  <a:solidFill>
                    <a:schemeClr val="bg1">
                      <a:lumMod val="75000"/>
                    </a:schemeClr>
                  </a:solidFill>
                  <a:cs typeface="Calibri"/>
                </a:endParaRPr>
              </a:p>
            </p:txBody>
          </p:sp>
        </mc:Choice>
        <mc:Fallback>
          <p:sp>
            <p:nvSpPr>
              <p:cNvPr id="18" name="TextBox 2">
                <a:extLst>
                  <a:ext uri="{FF2B5EF4-FFF2-40B4-BE49-F238E27FC236}">
                    <a16:creationId xmlns:a16="http://schemas.microsoft.com/office/drawing/2014/main" id="{BF4B6A13-2C6B-422E-914C-4309A638DDB1}"/>
                  </a:ext>
                </a:extLst>
              </p:cNvPr>
              <p:cNvSpPr txBox="1">
                <a:spLocks noRot="1" noChangeAspect="1" noMove="1" noResize="1" noEditPoints="1" noAdjustHandles="1" noChangeArrowheads="1" noChangeShapeType="1" noTextEdit="1"/>
              </p:cNvSpPr>
              <p:nvPr/>
            </p:nvSpPr>
            <p:spPr>
              <a:xfrm>
                <a:off x="4572695" y="5158799"/>
                <a:ext cx="5525859" cy="423770"/>
              </a:xfrm>
              <a:prstGeom prst="rect">
                <a:avLst/>
              </a:prstGeom>
              <a:blipFill>
                <a:blip r:embed="rId7"/>
                <a:stretch>
                  <a:fillRect l="-1103" t="-5714" b="-20000"/>
                </a:stretch>
              </a:blipFill>
            </p:spPr>
            <p:txBody>
              <a:bodyPr/>
              <a:lstStyle/>
              <a:p>
                <a:r>
                  <a:rPr lang="en-GB">
                    <a:noFill/>
                  </a:rPr>
                  <a:t> </a:t>
                </a:r>
              </a:p>
            </p:txBody>
          </p:sp>
        </mc:Fallback>
      </mc:AlternateContent>
      <p:cxnSp>
        <p:nvCxnSpPr>
          <p:cNvPr id="19" name="Conector: angular 18">
            <a:extLst>
              <a:ext uri="{FF2B5EF4-FFF2-40B4-BE49-F238E27FC236}">
                <a16:creationId xmlns:a16="http://schemas.microsoft.com/office/drawing/2014/main" id="{26D887F2-D487-4C83-A21B-AB5FDDCC73F2}"/>
              </a:ext>
            </a:extLst>
          </p:cNvPr>
          <p:cNvCxnSpPr>
            <a:cxnSpLocks/>
          </p:cNvCxnSpPr>
          <p:nvPr/>
        </p:nvCxnSpPr>
        <p:spPr>
          <a:xfrm>
            <a:off x="2672157" y="5769408"/>
            <a:ext cx="397558" cy="157900"/>
          </a:xfrm>
          <a:prstGeom prst="bentConnector3">
            <a:avLst>
              <a:gd name="adj1" fmla="val 205"/>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2">
            <a:extLst>
              <a:ext uri="{FF2B5EF4-FFF2-40B4-BE49-F238E27FC236}">
                <a16:creationId xmlns:a16="http://schemas.microsoft.com/office/drawing/2014/main" id="{5AE32542-5732-4313-B538-3BFF29EF2097}"/>
              </a:ext>
            </a:extLst>
          </p:cNvPr>
          <p:cNvSpPr txBox="1"/>
          <p:nvPr/>
        </p:nvSpPr>
        <p:spPr>
          <a:xfrm>
            <a:off x="3236007" y="5706234"/>
            <a:ext cx="73093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chemeClr val="bg1">
                    <a:lumMod val="75000"/>
                  </a:schemeClr>
                </a:solidFill>
                <a:cs typeface="Calibri"/>
              </a:rPr>
              <a:t>Requiere</a:t>
            </a:r>
            <a:r>
              <a:rPr lang="en-US" sz="2000">
                <a:solidFill>
                  <a:schemeClr val="bg1">
                    <a:lumMod val="75000"/>
                  </a:schemeClr>
                </a:solidFill>
                <a:cs typeface="Calibri"/>
              </a:rPr>
              <a:t> </a:t>
            </a:r>
            <a:r>
              <a:rPr lang="en-US" sz="2000" b="1" u="sng" err="1">
                <a:solidFill>
                  <a:schemeClr val="bg1">
                    <a:lumMod val="75000"/>
                  </a:schemeClr>
                </a:solidFill>
                <a:cs typeface="Calibri"/>
              </a:rPr>
              <a:t>optimización</a:t>
            </a:r>
            <a:r>
              <a:rPr lang="en-US" sz="2000">
                <a:solidFill>
                  <a:schemeClr val="bg1">
                    <a:lumMod val="75000"/>
                  </a:schemeClr>
                </a:solidFill>
                <a:cs typeface="Calibri"/>
              </a:rPr>
              <a:t> del </a:t>
            </a:r>
            <a:r>
              <a:rPr lang="en-US" sz="2000" err="1">
                <a:solidFill>
                  <a:schemeClr val="bg1">
                    <a:lumMod val="75000"/>
                  </a:schemeClr>
                </a:solidFill>
                <a:cs typeface="Calibri"/>
              </a:rPr>
              <a:t>inventario</a:t>
            </a:r>
            <a:r>
              <a:rPr lang="en-US" sz="2000">
                <a:solidFill>
                  <a:schemeClr val="bg1">
                    <a:lumMod val="75000"/>
                  </a:schemeClr>
                </a:solidFill>
                <a:cs typeface="Calibri"/>
              </a:rPr>
              <a:t> de </a:t>
            </a:r>
            <a:r>
              <a:rPr lang="en-US" sz="2000" err="1">
                <a:solidFill>
                  <a:schemeClr val="bg1">
                    <a:lumMod val="75000"/>
                  </a:schemeClr>
                </a:solidFill>
                <a:cs typeface="Calibri"/>
              </a:rPr>
              <a:t>masas</a:t>
            </a:r>
            <a:endParaRPr lang="en-US" sz="2000">
              <a:solidFill>
                <a:schemeClr val="bg1">
                  <a:lumMod val="75000"/>
                </a:schemeClr>
              </a:solidFill>
              <a:cs typeface="Calibri"/>
            </a:endParaRPr>
          </a:p>
        </p:txBody>
      </p:sp>
      <p:grpSp>
        <p:nvGrpSpPr>
          <p:cNvPr id="16" name="Grupo 15">
            <a:extLst>
              <a:ext uri="{FF2B5EF4-FFF2-40B4-BE49-F238E27FC236}">
                <a16:creationId xmlns:a16="http://schemas.microsoft.com/office/drawing/2014/main" id="{5AAD25C0-4208-4429-8A69-969CD2D4B46F}"/>
              </a:ext>
            </a:extLst>
          </p:cNvPr>
          <p:cNvGrpSpPr/>
          <p:nvPr/>
        </p:nvGrpSpPr>
        <p:grpSpPr>
          <a:xfrm>
            <a:off x="1601578" y="1518590"/>
            <a:ext cx="5205553" cy="3628617"/>
            <a:chOff x="1865022" y="1590887"/>
            <a:chExt cx="5318203" cy="3444248"/>
          </a:xfrm>
        </p:grpSpPr>
        <mc:AlternateContent xmlns:mc="http://schemas.openxmlformats.org/markup-compatibility/2006">
          <mc:Choice xmlns:a14="http://schemas.microsoft.com/office/drawing/2010/main" Requires="a14">
            <p:graphicFrame>
              <p:nvGraphicFramePr>
                <p:cNvPr id="21" name="Gráfico 20">
                  <a:extLst>
                    <a:ext uri="{FF2B5EF4-FFF2-40B4-BE49-F238E27FC236}">
                      <a16:creationId xmlns:a16="http://schemas.microsoft.com/office/drawing/2014/main" id="{6DB395AA-EBD0-4330-BA40-731AF5F35F1B}"/>
                    </a:ext>
                  </a:extLst>
                </p:cNvPr>
                <p:cNvGraphicFramePr>
                  <a:graphicFrameLocks/>
                </p:cNvGraphicFramePr>
                <p:nvPr>
                  <p:extLst>
                    <p:ext uri="{D42A27DB-BD31-4B8C-83A1-F6EECF244321}">
                      <p14:modId xmlns:p14="http://schemas.microsoft.com/office/powerpoint/2010/main" val="3619858154"/>
                    </p:ext>
                  </p:extLst>
                </p:nvPr>
              </p:nvGraphicFramePr>
              <p:xfrm>
                <a:off x="1865022" y="1590887"/>
                <a:ext cx="5318203" cy="3444248"/>
              </p:xfrm>
              <a:graphic>
                <a:graphicData uri="http://schemas.openxmlformats.org/drawingml/2006/chart">
                  <c:chart xmlns:c="http://schemas.openxmlformats.org/drawingml/2006/chart" xmlns:r="http://schemas.openxmlformats.org/officeDocument/2006/relationships" r:id="rId8"/>
                </a:graphicData>
              </a:graphic>
            </p:graphicFrame>
          </mc:Choice>
          <mc:Fallback>
            <p:graphicFrame>
              <p:nvGraphicFramePr>
                <p:cNvPr id="21" name="Gráfico 20">
                  <a:extLst>
                    <a:ext uri="{FF2B5EF4-FFF2-40B4-BE49-F238E27FC236}">
                      <a16:creationId xmlns:a16="http://schemas.microsoft.com/office/drawing/2014/main" id="{6DB395AA-EBD0-4330-BA40-731AF5F35F1B}"/>
                    </a:ext>
                  </a:extLst>
                </p:cNvPr>
                <p:cNvGraphicFramePr>
                  <a:graphicFrameLocks/>
                </p:cNvGraphicFramePr>
                <p:nvPr>
                  <p:extLst>
                    <p:ext uri="{D42A27DB-BD31-4B8C-83A1-F6EECF244321}">
                      <p14:modId xmlns:p14="http://schemas.microsoft.com/office/powerpoint/2010/main" val="3619858154"/>
                    </p:ext>
                  </p:extLst>
                </p:nvPr>
              </p:nvGraphicFramePr>
              <p:xfrm>
                <a:off x="1865022" y="1590887"/>
                <a:ext cx="5318203" cy="3444248"/>
              </p:xfrm>
              <a:graphic>
                <a:graphicData uri="http://schemas.openxmlformats.org/drawingml/2006/chart">
                  <c:chart xmlns:c="http://schemas.openxmlformats.org/drawingml/2006/chart" xmlns:r="http://schemas.openxmlformats.org/officeDocument/2006/relationships" r:id="rId8"/>
                </a:graphicData>
              </a:graphic>
            </p:graphicFrame>
          </mc:Fallback>
        </mc:AlternateContent>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DB70EFAA-DE26-4197-B54F-71B2758241A8}"/>
                    </a:ext>
                  </a:extLst>
                </p:cNvPr>
                <p:cNvSpPr txBox="1"/>
                <p:nvPr/>
              </p:nvSpPr>
              <p:spPr>
                <a:xfrm>
                  <a:off x="4322190" y="4618333"/>
                  <a:ext cx="874135" cy="307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400" b="0" i="1" smtClean="0">
                                <a:solidFill>
                                  <a:schemeClr val="bg1"/>
                                </a:solidFill>
                                <a:latin typeface="Cambria Math" panose="02040503050406030204" pitchFamily="18" charset="0"/>
                              </a:rPr>
                            </m:ctrlPr>
                          </m:sSubPr>
                          <m:e>
                            <m:r>
                              <a:rPr lang="es-ES" sz="1400" b="0" i="1" smtClean="0">
                                <a:solidFill>
                                  <a:schemeClr val="bg1"/>
                                </a:solidFill>
                                <a:latin typeface="Cambria Math" panose="02040503050406030204" pitchFamily="18" charset="0"/>
                              </a:rPr>
                              <m:t>h</m:t>
                            </m:r>
                          </m:e>
                          <m:sub>
                            <m:r>
                              <a:rPr lang="es-ES" sz="1400" b="0" i="1" smtClean="0">
                                <a:solidFill>
                                  <a:schemeClr val="bg1"/>
                                </a:solidFill>
                                <a:latin typeface="Cambria Math" panose="02040503050406030204" pitchFamily="18" charset="0"/>
                              </a:rPr>
                              <m:t>𝑝</m:t>
                            </m:r>
                          </m:sub>
                        </m:sSub>
                        <m:r>
                          <a:rPr lang="es-ES" sz="1400" b="0" i="1" smtClean="0">
                            <a:solidFill>
                              <a:schemeClr val="bg1"/>
                            </a:solidFill>
                            <a:latin typeface="Cambria Math" panose="02040503050406030204" pitchFamily="18" charset="0"/>
                          </a:rPr>
                          <m:t> (</m:t>
                        </m:r>
                        <m:r>
                          <a:rPr lang="es-ES" sz="1400" b="0" i="1" smtClean="0">
                            <a:solidFill>
                              <a:schemeClr val="bg1"/>
                            </a:solidFill>
                            <a:latin typeface="Cambria Math" panose="02040503050406030204" pitchFamily="18" charset="0"/>
                          </a:rPr>
                          <m:t>𝑘𝑚</m:t>
                        </m:r>
                        <m:r>
                          <a:rPr lang="es-ES" sz="1400" b="0" i="1" smtClean="0">
                            <a:solidFill>
                              <a:schemeClr val="bg1"/>
                            </a:solidFill>
                            <a:latin typeface="Cambria Math" panose="02040503050406030204" pitchFamily="18" charset="0"/>
                          </a:rPr>
                          <m:t>)</m:t>
                        </m:r>
                      </m:oMath>
                    </m:oMathPara>
                  </a14:m>
                  <a:endParaRPr lang="es-ES" sz="1600">
                    <a:solidFill>
                      <a:schemeClr val="bg1"/>
                    </a:solidFill>
                  </a:endParaRPr>
                </a:p>
              </p:txBody>
            </p:sp>
          </mc:Choice>
          <mc:Fallback>
            <p:sp>
              <p:nvSpPr>
                <p:cNvPr id="9" name="CuadroTexto 8">
                  <a:extLst>
                    <a:ext uri="{FF2B5EF4-FFF2-40B4-BE49-F238E27FC236}">
                      <a16:creationId xmlns:a16="http://schemas.microsoft.com/office/drawing/2014/main" id="{DB70EFAA-DE26-4197-B54F-71B2758241A8}"/>
                    </a:ext>
                  </a:extLst>
                </p:cNvPr>
                <p:cNvSpPr txBox="1">
                  <a:spLocks noRot="1" noChangeAspect="1" noMove="1" noResize="1" noEditPoints="1" noAdjustHandles="1" noChangeArrowheads="1" noChangeShapeType="1" noTextEdit="1"/>
                </p:cNvSpPr>
                <p:nvPr/>
              </p:nvSpPr>
              <p:spPr>
                <a:xfrm>
                  <a:off x="4322190" y="4618333"/>
                  <a:ext cx="874135" cy="307902"/>
                </a:xfrm>
                <a:prstGeom prst="rect">
                  <a:avLst/>
                </a:prstGeom>
                <a:blipFill>
                  <a:blip r:embed="rId9"/>
                  <a:stretch>
                    <a:fillRect b="-185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CuadroTexto 22">
                  <a:extLst>
                    <a:ext uri="{FF2B5EF4-FFF2-40B4-BE49-F238E27FC236}">
                      <a16:creationId xmlns:a16="http://schemas.microsoft.com/office/drawing/2014/main" id="{4CFDF32C-F2EB-45AB-8E31-4254FD3F33AC}"/>
                    </a:ext>
                  </a:extLst>
                </p:cNvPr>
                <p:cNvSpPr txBox="1"/>
                <p:nvPr/>
              </p:nvSpPr>
              <p:spPr>
                <a:xfrm rot="16200000">
                  <a:off x="1546640" y="3043181"/>
                  <a:ext cx="975317" cy="3144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1400" b="0" i="1" smtClean="0">
                                <a:solidFill>
                                  <a:schemeClr val="bg1"/>
                                </a:solidFill>
                                <a:latin typeface="Cambria Math" panose="02040503050406030204" pitchFamily="18" charset="0"/>
                              </a:rPr>
                            </m:ctrlPr>
                          </m:sSubPr>
                          <m:e>
                            <m:r>
                              <a:rPr lang="es-ES" sz="1400" b="0" i="1" smtClean="0">
                                <a:solidFill>
                                  <a:schemeClr val="bg1"/>
                                </a:solidFill>
                                <a:latin typeface="Cambria Math" panose="02040503050406030204" pitchFamily="18" charset="0"/>
                              </a:rPr>
                              <m:t>𝑀</m:t>
                            </m:r>
                          </m:e>
                          <m:sub>
                            <m:r>
                              <a:rPr lang="es-ES" sz="1400" b="0" i="1" smtClean="0">
                                <a:solidFill>
                                  <a:schemeClr val="bg1"/>
                                </a:solidFill>
                                <a:latin typeface="Cambria Math" panose="02040503050406030204" pitchFamily="18" charset="0"/>
                              </a:rPr>
                              <m:t>𝑃𝐹𝐹</m:t>
                            </m:r>
                          </m:sub>
                        </m:sSub>
                        <m:r>
                          <a:rPr lang="es-ES" sz="1400" b="0" i="1" smtClean="0">
                            <a:solidFill>
                              <a:schemeClr val="bg1"/>
                            </a:solidFill>
                            <a:latin typeface="Cambria Math" panose="02040503050406030204" pitchFamily="18" charset="0"/>
                          </a:rPr>
                          <m:t> (</m:t>
                        </m:r>
                        <m:r>
                          <a:rPr lang="es-ES" sz="1400" b="0" i="1" smtClean="0">
                            <a:solidFill>
                              <a:schemeClr val="bg1"/>
                            </a:solidFill>
                            <a:latin typeface="Cambria Math" panose="02040503050406030204" pitchFamily="18" charset="0"/>
                          </a:rPr>
                          <m:t>𝑘𝑔</m:t>
                        </m:r>
                        <m:r>
                          <a:rPr lang="es-ES" sz="1400" b="0" i="1" smtClean="0">
                            <a:solidFill>
                              <a:schemeClr val="bg1"/>
                            </a:solidFill>
                            <a:latin typeface="Cambria Math" panose="02040503050406030204" pitchFamily="18" charset="0"/>
                          </a:rPr>
                          <m:t>)</m:t>
                        </m:r>
                      </m:oMath>
                    </m:oMathPara>
                  </a14:m>
                  <a:endParaRPr lang="es-ES" sz="1600" dirty="0">
                    <a:solidFill>
                      <a:schemeClr val="bg1"/>
                    </a:solidFill>
                  </a:endParaRPr>
                </a:p>
              </p:txBody>
            </p:sp>
          </mc:Choice>
          <mc:Fallback>
            <p:sp>
              <p:nvSpPr>
                <p:cNvPr id="23" name="CuadroTexto 22">
                  <a:extLst>
                    <a:ext uri="{FF2B5EF4-FFF2-40B4-BE49-F238E27FC236}">
                      <a16:creationId xmlns:a16="http://schemas.microsoft.com/office/drawing/2014/main" id="{4CFDF32C-F2EB-45AB-8E31-4254FD3F33AC}"/>
                    </a:ext>
                  </a:extLst>
                </p:cNvPr>
                <p:cNvSpPr txBox="1">
                  <a:spLocks noRot="1" noChangeAspect="1" noMove="1" noResize="1" noEditPoints="1" noAdjustHandles="1" noChangeArrowheads="1" noChangeShapeType="1" noTextEdit="1"/>
                </p:cNvSpPr>
                <p:nvPr/>
              </p:nvSpPr>
              <p:spPr>
                <a:xfrm rot="16200000">
                  <a:off x="1546640" y="3043181"/>
                  <a:ext cx="975317" cy="314437"/>
                </a:xfrm>
                <a:prstGeom prst="rect">
                  <a:avLst/>
                </a:prstGeom>
                <a:blipFill>
                  <a:blip r:embed="rId10"/>
                  <a:stretch>
                    <a:fillRect r="-8000"/>
                  </a:stretch>
                </a:blipFill>
              </p:spPr>
              <p:txBody>
                <a:bodyPr/>
                <a:lstStyle/>
                <a:p>
                  <a:r>
                    <a:rPr lang="en-GB">
                      <a:noFill/>
                    </a:rPr>
                    <a:t> </a:t>
                  </a:r>
                </a:p>
              </p:txBody>
            </p:sp>
          </mc:Fallback>
        </mc:AlternateContent>
      </p:grpSp>
      <p:graphicFrame>
        <p:nvGraphicFramePr>
          <p:cNvPr id="24" name="Gráfico 23">
            <a:extLst>
              <a:ext uri="{FF2B5EF4-FFF2-40B4-BE49-F238E27FC236}">
                <a16:creationId xmlns:a16="http://schemas.microsoft.com/office/drawing/2014/main" id="{31153E55-49E1-42E0-87F3-26C0926D0366}"/>
              </a:ext>
            </a:extLst>
          </p:cNvPr>
          <p:cNvGraphicFramePr>
            <a:graphicFrameLocks/>
          </p:cNvGraphicFramePr>
          <p:nvPr>
            <p:extLst>
              <p:ext uri="{D42A27DB-BD31-4B8C-83A1-F6EECF244321}">
                <p14:modId xmlns:p14="http://schemas.microsoft.com/office/powerpoint/2010/main" val="3982442822"/>
              </p:ext>
            </p:extLst>
          </p:nvPr>
        </p:nvGraphicFramePr>
        <p:xfrm>
          <a:off x="6698788" y="1516925"/>
          <a:ext cx="5102659" cy="3656167"/>
        </p:xfrm>
        <a:graphic>
          <a:graphicData uri="http://schemas.openxmlformats.org/drawingml/2006/chart">
            <c:chart xmlns:c="http://schemas.openxmlformats.org/drawingml/2006/chart" xmlns:r="http://schemas.openxmlformats.org/officeDocument/2006/relationships" r:id="rId11"/>
          </a:graphicData>
        </a:graphic>
      </p:graphicFrame>
      <p:grpSp>
        <p:nvGrpSpPr>
          <p:cNvPr id="10" name="Group 9">
            <a:extLst>
              <a:ext uri="{FF2B5EF4-FFF2-40B4-BE49-F238E27FC236}">
                <a16:creationId xmlns:a16="http://schemas.microsoft.com/office/drawing/2014/main" id="{79A2F124-DCCC-437D-8234-3F08DFEE75E4}"/>
              </a:ext>
            </a:extLst>
          </p:cNvPr>
          <p:cNvGrpSpPr/>
          <p:nvPr/>
        </p:nvGrpSpPr>
        <p:grpSpPr>
          <a:xfrm>
            <a:off x="5844215" y="6230"/>
            <a:ext cx="1122320" cy="1076155"/>
            <a:chOff x="5486306" y="-5316"/>
            <a:chExt cx="1122320" cy="1076155"/>
          </a:xfrm>
        </p:grpSpPr>
        <p:pic>
          <p:nvPicPr>
            <p:cNvPr id="27" name="Graphic 1" descr="Rocket with solid fill">
              <a:extLst>
                <a:ext uri="{FF2B5EF4-FFF2-40B4-BE49-F238E27FC236}">
                  <a16:creationId xmlns:a16="http://schemas.microsoft.com/office/drawing/2014/main" id="{3D8FC8A7-B2DD-47C8-93EC-BEB5443DF0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94226" y="-5316"/>
              <a:ext cx="914400" cy="914400"/>
            </a:xfrm>
            <a:prstGeom prst="rect">
              <a:avLst/>
            </a:prstGeom>
          </p:spPr>
        </p:pic>
        <p:pic>
          <p:nvPicPr>
            <p:cNvPr id="29" name="Graphic 2" descr="Fire with solid fill">
              <a:extLst>
                <a:ext uri="{FF2B5EF4-FFF2-40B4-BE49-F238E27FC236}">
                  <a16:creationId xmlns:a16="http://schemas.microsoft.com/office/drawing/2014/main" id="{5B858E70-32C3-4E0F-9D9C-5F9BF76E8E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2023463" flipH="1" flipV="1">
              <a:off x="5486306" y="550778"/>
              <a:ext cx="520061" cy="520061"/>
            </a:xfrm>
            <a:prstGeom prst="rect">
              <a:avLst/>
            </a:prstGeom>
          </p:spPr>
        </p:pic>
      </p:grpSp>
      <p:sp>
        <p:nvSpPr>
          <p:cNvPr id="5" name="TextBox 3">
            <a:extLst>
              <a:ext uri="{FF2B5EF4-FFF2-40B4-BE49-F238E27FC236}">
                <a16:creationId xmlns:a16="http://schemas.microsoft.com/office/drawing/2014/main" id="{330538D0-D539-421A-87DD-3A92B45B68EF}"/>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11</a:t>
            </a:r>
          </a:p>
        </p:txBody>
      </p:sp>
    </p:spTree>
    <p:extLst>
      <p:ext uri="{BB962C8B-B14F-4D97-AF65-F5344CB8AC3E}">
        <p14:creationId xmlns:p14="http://schemas.microsoft.com/office/powerpoint/2010/main" val="3134453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75413" y="-4165"/>
            <a:ext cx="1542260" cy="7126664"/>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1"/>
            <a:ext cx="10725154" cy="7126664"/>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solidFill>
                  <a:srgbClr val="CDA655"/>
                </a:solidFill>
                <a:cs typeface="Calibri"/>
              </a:rPr>
              <a:t>Resultados</a:t>
            </a:r>
            <a:endParaRPr lang="en-US" sz="3600">
              <a:solidFill>
                <a:srgbClr val="CDA655"/>
              </a:solidFill>
              <a:cs typeface="Calibri"/>
            </a:endParaRPr>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2">
                <a:extLst>
                  <a:ext uri="{FF2B5EF4-FFF2-40B4-BE49-F238E27FC236}">
                    <a16:creationId xmlns:a16="http://schemas.microsoft.com/office/drawing/2014/main" id="{93DBC008-D587-40DF-A6EA-C6DD90604F87}"/>
                  </a:ext>
                </a:extLst>
              </p:cNvPr>
              <p:cNvSpPr txBox="1"/>
              <p:nvPr/>
            </p:nvSpPr>
            <p:spPr>
              <a:xfrm>
                <a:off x="2193699" y="1523154"/>
                <a:ext cx="8665979"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DA655"/>
                    </a:solidFill>
                    <a:cs typeface="Calibri"/>
                  </a:rPr>
                  <a:t>Órbita final con </a:t>
                </a:r>
                <a14:m>
                  <m:oMath xmlns:m="http://schemas.openxmlformats.org/officeDocument/2006/math">
                    <m:sSub>
                      <m:sSubPr>
                        <m:ctrlPr>
                          <a:rPr lang="es-ES" sz="2400" b="0" i="1" smtClean="0">
                            <a:solidFill>
                              <a:srgbClr val="CDA655"/>
                            </a:solidFill>
                            <a:latin typeface="Cambria Math" panose="02040503050406030204" pitchFamily="18" charset="0"/>
                            <a:cs typeface="Calibri"/>
                          </a:rPr>
                        </m:ctrlPr>
                      </m:sSubPr>
                      <m:e>
                        <m:r>
                          <a:rPr lang="es-ES" sz="2400" b="0" i="1" smtClean="0">
                            <a:solidFill>
                              <a:srgbClr val="CDA655"/>
                            </a:solidFill>
                            <a:latin typeface="Cambria Math" panose="02040503050406030204" pitchFamily="18" charset="0"/>
                            <a:cs typeface="Calibri"/>
                          </a:rPr>
                          <m:t>h</m:t>
                        </m:r>
                      </m:e>
                      <m:sub>
                        <m:r>
                          <a:rPr lang="es-ES" sz="2400" b="0" i="1" smtClean="0">
                            <a:solidFill>
                              <a:srgbClr val="CDA655"/>
                            </a:solidFill>
                            <a:latin typeface="Cambria Math" panose="02040503050406030204" pitchFamily="18" charset="0"/>
                            <a:cs typeface="Calibri"/>
                          </a:rPr>
                          <m:t>𝑝</m:t>
                        </m:r>
                      </m:sub>
                    </m:sSub>
                    <m:r>
                      <a:rPr lang="es-ES" sz="2400" b="0" i="1" smtClean="0">
                        <a:solidFill>
                          <a:srgbClr val="CDA655"/>
                        </a:solidFill>
                        <a:latin typeface="Cambria Math" panose="02040503050406030204" pitchFamily="18" charset="0"/>
                        <a:cs typeface="Calibri"/>
                      </a:rPr>
                      <m:t>=1500 </m:t>
                    </m:r>
                    <m:r>
                      <a:rPr lang="es-ES" sz="2400" b="0" i="1" smtClean="0">
                        <a:solidFill>
                          <a:srgbClr val="CDA655"/>
                        </a:solidFill>
                        <a:latin typeface="Cambria Math" panose="02040503050406030204" pitchFamily="18" charset="0"/>
                        <a:cs typeface="Calibri"/>
                      </a:rPr>
                      <m:t>𝑘𝑚</m:t>
                    </m:r>
                  </m:oMath>
                </a14:m>
                <a:r>
                  <a:rPr lang="en-US" sz="2400">
                    <a:solidFill>
                      <a:srgbClr val="CDA655"/>
                    </a:solidFill>
                    <a:cs typeface="Calibri"/>
                  </a:rPr>
                  <a:t> y </a:t>
                </a:r>
                <a14:m>
                  <m:oMath xmlns:m="http://schemas.openxmlformats.org/officeDocument/2006/math">
                    <m:r>
                      <m:rPr>
                        <m:sty m:val="p"/>
                      </m:rPr>
                      <a:rPr lang="es-ES" sz="2400" b="0" i="0" smtClean="0">
                        <a:solidFill>
                          <a:srgbClr val="CDA655"/>
                        </a:solidFill>
                        <a:latin typeface="Cambria Math" panose="02040503050406030204" pitchFamily="18" charset="0"/>
                        <a:cs typeface="Calibri"/>
                      </a:rPr>
                      <m:t>e</m:t>
                    </m:r>
                    <m:r>
                      <a:rPr lang="es-ES" sz="2400" i="1">
                        <a:solidFill>
                          <a:srgbClr val="CDA655"/>
                        </a:solidFill>
                        <a:latin typeface="Cambria Math" panose="02040503050406030204" pitchFamily="18" charset="0"/>
                        <a:cs typeface="Calibri"/>
                      </a:rPr>
                      <m:t>=</m:t>
                    </m:r>
                    <m:r>
                      <a:rPr lang="es-ES" sz="2400" b="0" i="1" smtClean="0">
                        <a:solidFill>
                          <a:srgbClr val="CDA655"/>
                        </a:solidFill>
                        <a:latin typeface="Cambria Math" panose="02040503050406030204" pitchFamily="18" charset="0"/>
                        <a:cs typeface="Calibri"/>
                      </a:rPr>
                      <m:t>0,1</m:t>
                    </m:r>
                  </m:oMath>
                </a14:m>
                <a:endParaRPr lang="en-US" sz="2400">
                  <a:solidFill>
                    <a:srgbClr val="CDA655"/>
                  </a:solidFill>
                  <a:cs typeface="Calibri"/>
                </a:endParaRPr>
              </a:p>
            </p:txBody>
          </p:sp>
        </mc:Choice>
        <mc:Fallback>
          <p:sp>
            <p:nvSpPr>
              <p:cNvPr id="10" name="TextBox 2">
                <a:extLst>
                  <a:ext uri="{FF2B5EF4-FFF2-40B4-BE49-F238E27FC236}">
                    <a16:creationId xmlns:a16="http://schemas.microsoft.com/office/drawing/2014/main" id="{93DBC008-D587-40DF-A6EA-C6DD90604F87}"/>
                  </a:ext>
                </a:extLst>
              </p:cNvPr>
              <p:cNvSpPr txBox="1">
                <a:spLocks noRot="1" noChangeAspect="1" noMove="1" noResize="1" noEditPoints="1" noAdjustHandles="1" noChangeArrowheads="1" noChangeShapeType="1" noTextEdit="1"/>
              </p:cNvSpPr>
              <p:nvPr/>
            </p:nvSpPr>
            <p:spPr>
              <a:xfrm>
                <a:off x="2193699" y="1523154"/>
                <a:ext cx="8665979" cy="490199"/>
              </a:xfrm>
              <a:prstGeom prst="rect">
                <a:avLst/>
              </a:prstGeom>
              <a:blipFill>
                <a:blip r:embed="rId6"/>
                <a:stretch>
                  <a:fillRect l="-1126" t="-8750" b="-23750"/>
                </a:stretch>
              </a:blipFill>
            </p:spPr>
            <p:txBody>
              <a:bodyPr/>
              <a:lstStyle/>
              <a:p>
                <a:r>
                  <a:rPr lang="en-GB">
                    <a:noFill/>
                  </a:rPr>
                  <a:t> </a:t>
                </a:r>
              </a:p>
            </p:txBody>
          </p:sp>
        </mc:Fallback>
      </mc:AlternateContent>
      <p:pic>
        <p:nvPicPr>
          <p:cNvPr id="11" name="Graphic 20" descr="Solar system with solid fill">
            <a:extLst>
              <a:ext uri="{FF2B5EF4-FFF2-40B4-BE49-F238E27FC236}">
                <a16:creationId xmlns:a16="http://schemas.microsoft.com/office/drawing/2014/main" id="{F30FB732-9707-4334-8726-BC6B0F9566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67200" y="170343"/>
            <a:ext cx="914400" cy="914400"/>
          </a:xfrm>
          <a:prstGeom prst="rect">
            <a:avLst/>
          </a:prstGeom>
        </p:spPr>
      </p:pic>
      <p:pic>
        <p:nvPicPr>
          <p:cNvPr id="7" name="Imagen 6" descr="Imagen que contiene computadora, tabla, agua, iluminado&#10;&#10;Descripción generada automáticamente">
            <a:extLst>
              <a:ext uri="{FF2B5EF4-FFF2-40B4-BE49-F238E27FC236}">
                <a16:creationId xmlns:a16="http://schemas.microsoft.com/office/drawing/2014/main" id="{5455DD46-8039-44E3-B5A9-CC3C375B72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9548" y="2451763"/>
            <a:ext cx="7650194" cy="3680207"/>
          </a:xfrm>
          <a:prstGeom prst="rect">
            <a:avLst/>
          </a:prstGeom>
          <a:ln w="228600" cap="sq" cmpd="thickThin">
            <a:solidFill>
              <a:srgbClr val="000000"/>
            </a:solidFill>
            <a:prstDash val="solid"/>
            <a:miter lim="800000"/>
          </a:ln>
          <a:effectLst>
            <a:innerShdw blurRad="76200">
              <a:srgbClr val="000000"/>
            </a:innerShdw>
          </a:effectLst>
        </p:spPr>
      </p:pic>
      <p:sp>
        <p:nvSpPr>
          <p:cNvPr id="5" name="Elipse 4">
            <a:extLst>
              <a:ext uri="{FF2B5EF4-FFF2-40B4-BE49-F238E27FC236}">
                <a16:creationId xmlns:a16="http://schemas.microsoft.com/office/drawing/2014/main" id="{5A1506CB-2F98-40F1-861D-9814694057E1}"/>
              </a:ext>
            </a:extLst>
          </p:cNvPr>
          <p:cNvSpPr/>
          <p:nvPr/>
        </p:nvSpPr>
        <p:spPr>
          <a:xfrm>
            <a:off x="1689947" y="1558873"/>
            <a:ext cx="443060" cy="418760"/>
          </a:xfrm>
          <a:prstGeom prst="ellipse">
            <a:avLst/>
          </a:prstGeom>
          <a:noFill/>
          <a:ln w="28575">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rgbClr val="CDA655"/>
                </a:solidFill>
              </a:rPr>
              <a:t>1</a:t>
            </a:r>
          </a:p>
        </p:txBody>
      </p:sp>
      <p:pic>
        <p:nvPicPr>
          <p:cNvPr id="14" name="Picture 15" descr="A picture containing satellite&#10;&#10;Description automatically generated">
            <a:extLst>
              <a:ext uri="{FF2B5EF4-FFF2-40B4-BE49-F238E27FC236}">
                <a16:creationId xmlns:a16="http://schemas.microsoft.com/office/drawing/2014/main" id="{57FA12B5-C364-4CE9-A995-0440A69383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4400" y="2546381"/>
            <a:ext cx="734336" cy="784762"/>
          </a:xfrm>
          <a:prstGeom prst="rect">
            <a:avLst/>
          </a:prstGeom>
        </p:spPr>
      </p:pic>
      <p:sp>
        <p:nvSpPr>
          <p:cNvPr id="8" name="TextBox 3">
            <a:extLst>
              <a:ext uri="{FF2B5EF4-FFF2-40B4-BE49-F238E27FC236}">
                <a16:creationId xmlns:a16="http://schemas.microsoft.com/office/drawing/2014/main" id="{21312B62-AF9D-4DE1-843F-DBD65EFDC8D3}"/>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12</a:t>
            </a:r>
          </a:p>
        </p:txBody>
      </p:sp>
    </p:spTree>
    <p:extLst>
      <p:ext uri="{BB962C8B-B14F-4D97-AF65-F5344CB8AC3E}">
        <p14:creationId xmlns:p14="http://schemas.microsoft.com/office/powerpoint/2010/main" val="22015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125E-6 3.7037E-7 L 0.07409 -0.01829 L 0.16432 -0.00417 L 0.20898 0.03704 L 0.22656 0.09236 L 0.22252 0.13634 L 0.20651 0.19167 L 0.08528 0.32361 L 0.047 0.31921 L 0.04375 0.28102 L 0.06458 0.22569 L 0.09804 0.1787 C 0.10039 0.17731 0.10286 0.17616 0.10521 0.17454 C 0.10976 0.17106 0.10573 0.17176 0.10924 0.17176 L 0.13633 0.15602 L 0.16823 0.16042 L 0.19062 0.18032 L 0.1858 0.21574 L 0.18099 0.22708 L 0.17226 0.25255 L 0.13073 0.28935 L 0.13073 0.28796 " pathEditMode="relative" rAng="0" ptsTypes="AAAAAAAAAAAAAAAAAAAAAA">
                                      <p:cBhvr>
                                        <p:cTn id="6" dur="2000" fill="hold"/>
                                        <p:tgtEl>
                                          <p:spTgt spid="14"/>
                                        </p:tgtEl>
                                        <p:attrNameLst>
                                          <p:attrName>ppt_x</p:attrName>
                                          <p:attrName>ppt_y</p:attrName>
                                        </p:attrNameLst>
                                      </p:cBhvr>
                                      <p:rCtr x="11328" y="1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11831" y="-4166"/>
            <a:ext cx="1478678" cy="6938127"/>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5" y="0"/>
            <a:ext cx="10729491" cy="6938128"/>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solidFill>
                  <a:srgbClr val="CDA655"/>
                </a:solidFill>
                <a:cs typeface="Calibri"/>
              </a:rPr>
              <a:t>Resultados</a:t>
            </a:r>
            <a:endParaRPr lang="en-US" sz="3600">
              <a:solidFill>
                <a:srgbClr val="CDA655"/>
              </a:solidFill>
              <a:cs typeface="Calibri"/>
            </a:endParaRPr>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2">
                <a:extLst>
                  <a:ext uri="{FF2B5EF4-FFF2-40B4-BE49-F238E27FC236}">
                    <a16:creationId xmlns:a16="http://schemas.microsoft.com/office/drawing/2014/main" id="{93DBC008-D587-40DF-A6EA-C6DD90604F87}"/>
                  </a:ext>
                </a:extLst>
              </p:cNvPr>
              <p:cNvSpPr txBox="1"/>
              <p:nvPr/>
            </p:nvSpPr>
            <p:spPr>
              <a:xfrm>
                <a:off x="2193699" y="1523154"/>
                <a:ext cx="8665979"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DA655"/>
                    </a:solidFill>
                    <a:cs typeface="Calibri"/>
                  </a:rPr>
                  <a:t>Órbita final con </a:t>
                </a:r>
                <a14:m>
                  <m:oMath xmlns:m="http://schemas.openxmlformats.org/officeDocument/2006/math">
                    <m:sSub>
                      <m:sSubPr>
                        <m:ctrlPr>
                          <a:rPr lang="es-ES" sz="2400" b="0" i="1" smtClean="0">
                            <a:solidFill>
                              <a:srgbClr val="CDA655"/>
                            </a:solidFill>
                            <a:latin typeface="Cambria Math" panose="02040503050406030204" pitchFamily="18" charset="0"/>
                            <a:cs typeface="Calibri"/>
                          </a:rPr>
                        </m:ctrlPr>
                      </m:sSubPr>
                      <m:e>
                        <m:r>
                          <a:rPr lang="es-ES" sz="2400" b="0" i="1" smtClean="0">
                            <a:solidFill>
                              <a:srgbClr val="CDA655"/>
                            </a:solidFill>
                            <a:latin typeface="Cambria Math" panose="02040503050406030204" pitchFamily="18" charset="0"/>
                            <a:cs typeface="Calibri"/>
                          </a:rPr>
                          <m:t>h</m:t>
                        </m:r>
                      </m:e>
                      <m:sub>
                        <m:r>
                          <a:rPr lang="es-ES" sz="2400" b="0" i="1" smtClean="0">
                            <a:solidFill>
                              <a:srgbClr val="CDA655"/>
                            </a:solidFill>
                            <a:latin typeface="Cambria Math" panose="02040503050406030204" pitchFamily="18" charset="0"/>
                            <a:cs typeface="Calibri"/>
                          </a:rPr>
                          <m:t>𝑝</m:t>
                        </m:r>
                      </m:sub>
                    </m:sSub>
                    <m:r>
                      <a:rPr lang="es-ES" sz="2400" b="0" i="1" smtClean="0">
                        <a:solidFill>
                          <a:srgbClr val="CDA655"/>
                        </a:solidFill>
                        <a:latin typeface="Cambria Math" panose="02040503050406030204" pitchFamily="18" charset="0"/>
                        <a:cs typeface="Calibri"/>
                      </a:rPr>
                      <m:t>=1500 </m:t>
                    </m:r>
                    <m:r>
                      <a:rPr lang="es-ES" sz="2400" b="0" i="1" smtClean="0">
                        <a:solidFill>
                          <a:srgbClr val="CDA655"/>
                        </a:solidFill>
                        <a:latin typeface="Cambria Math" panose="02040503050406030204" pitchFamily="18" charset="0"/>
                        <a:cs typeface="Calibri"/>
                      </a:rPr>
                      <m:t>𝑘𝑚</m:t>
                    </m:r>
                  </m:oMath>
                </a14:m>
                <a:r>
                  <a:rPr lang="en-US" sz="2400">
                    <a:solidFill>
                      <a:srgbClr val="CDA655"/>
                    </a:solidFill>
                    <a:cs typeface="Calibri"/>
                  </a:rPr>
                  <a:t> y </a:t>
                </a:r>
                <a14:m>
                  <m:oMath xmlns:m="http://schemas.openxmlformats.org/officeDocument/2006/math">
                    <m:r>
                      <m:rPr>
                        <m:sty m:val="p"/>
                      </m:rPr>
                      <a:rPr lang="es-ES" sz="2400" b="0" i="0" smtClean="0">
                        <a:solidFill>
                          <a:srgbClr val="CDA655"/>
                        </a:solidFill>
                        <a:latin typeface="Cambria Math" panose="02040503050406030204" pitchFamily="18" charset="0"/>
                        <a:cs typeface="Calibri"/>
                      </a:rPr>
                      <m:t>e</m:t>
                    </m:r>
                    <m:r>
                      <a:rPr lang="es-ES" sz="2400" i="1">
                        <a:solidFill>
                          <a:srgbClr val="CDA655"/>
                        </a:solidFill>
                        <a:latin typeface="Cambria Math" panose="02040503050406030204" pitchFamily="18" charset="0"/>
                        <a:cs typeface="Calibri"/>
                      </a:rPr>
                      <m:t>=</m:t>
                    </m:r>
                    <m:r>
                      <a:rPr lang="es-ES" sz="2400" b="0" i="1" smtClean="0">
                        <a:solidFill>
                          <a:srgbClr val="CDA655"/>
                        </a:solidFill>
                        <a:latin typeface="Cambria Math" panose="02040503050406030204" pitchFamily="18" charset="0"/>
                        <a:cs typeface="Calibri"/>
                      </a:rPr>
                      <m:t>0,6</m:t>
                    </m:r>
                  </m:oMath>
                </a14:m>
                <a:endParaRPr lang="en-US" sz="2400">
                  <a:solidFill>
                    <a:srgbClr val="CDA655"/>
                  </a:solidFill>
                  <a:cs typeface="Calibri"/>
                </a:endParaRPr>
              </a:p>
            </p:txBody>
          </p:sp>
        </mc:Choice>
        <mc:Fallback>
          <p:sp>
            <p:nvSpPr>
              <p:cNvPr id="10" name="TextBox 2">
                <a:extLst>
                  <a:ext uri="{FF2B5EF4-FFF2-40B4-BE49-F238E27FC236}">
                    <a16:creationId xmlns:a16="http://schemas.microsoft.com/office/drawing/2014/main" id="{93DBC008-D587-40DF-A6EA-C6DD90604F87}"/>
                  </a:ext>
                </a:extLst>
              </p:cNvPr>
              <p:cNvSpPr txBox="1">
                <a:spLocks noRot="1" noChangeAspect="1" noMove="1" noResize="1" noEditPoints="1" noAdjustHandles="1" noChangeArrowheads="1" noChangeShapeType="1" noTextEdit="1"/>
              </p:cNvSpPr>
              <p:nvPr/>
            </p:nvSpPr>
            <p:spPr>
              <a:xfrm>
                <a:off x="2193699" y="1523154"/>
                <a:ext cx="8665979" cy="490199"/>
              </a:xfrm>
              <a:prstGeom prst="rect">
                <a:avLst/>
              </a:prstGeom>
              <a:blipFill>
                <a:blip r:embed="rId5"/>
                <a:stretch>
                  <a:fillRect l="-1126" t="-8750" b="-23750"/>
                </a:stretch>
              </a:blipFill>
            </p:spPr>
            <p:txBody>
              <a:bodyPr/>
              <a:lstStyle/>
              <a:p>
                <a:r>
                  <a:rPr lang="en-GB">
                    <a:noFill/>
                  </a:rPr>
                  <a:t> </a:t>
                </a:r>
              </a:p>
            </p:txBody>
          </p:sp>
        </mc:Fallback>
      </mc:AlternateContent>
      <p:pic>
        <p:nvPicPr>
          <p:cNvPr id="11" name="Graphic 20" descr="Solar system with solid fill">
            <a:extLst>
              <a:ext uri="{FF2B5EF4-FFF2-40B4-BE49-F238E27FC236}">
                <a16:creationId xmlns:a16="http://schemas.microsoft.com/office/drawing/2014/main" id="{F30FB732-9707-4334-8726-BC6B0F9566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7200" y="170343"/>
            <a:ext cx="914400" cy="914400"/>
          </a:xfrm>
          <a:prstGeom prst="rect">
            <a:avLst/>
          </a:prstGeom>
        </p:spPr>
      </p:pic>
      <p:pic>
        <p:nvPicPr>
          <p:cNvPr id="12" name="Imagen 11" descr="Diagrama, Esquemático&#10;&#10;Descripción generada automáticamente">
            <a:extLst>
              <a:ext uri="{FF2B5EF4-FFF2-40B4-BE49-F238E27FC236}">
                <a16:creationId xmlns:a16="http://schemas.microsoft.com/office/drawing/2014/main" id="{5599FD10-6349-4FCF-A7B8-4DD88336BB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9016" y="2451763"/>
            <a:ext cx="5875343" cy="3736991"/>
          </a:xfrm>
          <a:prstGeom prst="rect">
            <a:avLst/>
          </a:prstGeom>
          <a:ln w="228600" cap="sq" cmpd="thickThin">
            <a:solidFill>
              <a:srgbClr val="000000"/>
            </a:solidFill>
            <a:prstDash val="solid"/>
            <a:miter lim="800000"/>
          </a:ln>
          <a:effectLst>
            <a:innerShdw blurRad="76200">
              <a:srgbClr val="000000"/>
            </a:innerShdw>
          </a:effectLst>
        </p:spPr>
      </p:pic>
      <p:sp>
        <p:nvSpPr>
          <p:cNvPr id="15" name="Elipse 14">
            <a:extLst>
              <a:ext uri="{FF2B5EF4-FFF2-40B4-BE49-F238E27FC236}">
                <a16:creationId xmlns:a16="http://schemas.microsoft.com/office/drawing/2014/main" id="{41149A10-A683-43F6-9A87-33C20F569E96}"/>
              </a:ext>
            </a:extLst>
          </p:cNvPr>
          <p:cNvSpPr/>
          <p:nvPr/>
        </p:nvSpPr>
        <p:spPr>
          <a:xfrm>
            <a:off x="1689947" y="1558873"/>
            <a:ext cx="443060" cy="418760"/>
          </a:xfrm>
          <a:prstGeom prst="ellipse">
            <a:avLst/>
          </a:prstGeom>
          <a:noFill/>
          <a:ln w="28575">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rgbClr val="CDA655"/>
                </a:solidFill>
              </a:rPr>
              <a:t>2</a:t>
            </a:r>
          </a:p>
        </p:txBody>
      </p:sp>
      <p:pic>
        <p:nvPicPr>
          <p:cNvPr id="13" name="Picture 15" descr="A picture containing satellite&#10;&#10;Description automatically generated">
            <a:extLst>
              <a:ext uri="{FF2B5EF4-FFF2-40B4-BE49-F238E27FC236}">
                <a16:creationId xmlns:a16="http://schemas.microsoft.com/office/drawing/2014/main" id="{3091C26C-DF5A-47DB-B6D5-C53FDA800E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9540" y="3426917"/>
            <a:ext cx="734336" cy="784762"/>
          </a:xfrm>
          <a:prstGeom prst="rect">
            <a:avLst/>
          </a:prstGeom>
        </p:spPr>
      </p:pic>
      <p:sp>
        <p:nvSpPr>
          <p:cNvPr id="5" name="TextBox 3">
            <a:extLst>
              <a:ext uri="{FF2B5EF4-FFF2-40B4-BE49-F238E27FC236}">
                <a16:creationId xmlns:a16="http://schemas.microsoft.com/office/drawing/2014/main" id="{0DB92DE4-3E38-4982-B662-7E66DD63E0BA}"/>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13</a:t>
            </a:r>
          </a:p>
        </p:txBody>
      </p:sp>
    </p:spTree>
    <p:extLst>
      <p:ext uri="{BB962C8B-B14F-4D97-AF65-F5344CB8AC3E}">
        <p14:creationId xmlns:p14="http://schemas.microsoft.com/office/powerpoint/2010/main" val="31954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899 -0.01226 L 0.08671 -0.04213 L 0.16809 -0.05046 L 0.23268 -0.02939 L 0.24622 0.00325 L 0.25273 0.07848 L 0.23593 0.14653 L 0.19843 0.21737 L 0.14335 0.25579 L 0.11145 0.23588 L 0.10351 0.16505 L 0.13059 0.06852 L 0.17213 -0.00231 L 0.20638 -0.01805 L 0.24231 -0.0081 L 0.25026 0.02593 L 0.25026 0.02593 L 0.25026 0.02593 " pathEditMode="relative" ptsTypes="AAAAAAAAAAAAAAAAAA">
                                      <p:cBhvr>
                                        <p:cTn id="6"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19867" y="-4166"/>
            <a:ext cx="1486714" cy="6975833"/>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0797" cy="6975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solidFill>
                  <a:srgbClr val="CDA655"/>
                </a:solidFill>
                <a:cs typeface="Calibri"/>
              </a:rPr>
              <a:t>Resultados</a:t>
            </a:r>
            <a:endParaRPr lang="en-US" sz="3600">
              <a:solidFill>
                <a:srgbClr val="CDA655"/>
              </a:solidFill>
              <a:cs typeface="Calibri"/>
            </a:endParaRPr>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2">
                <a:extLst>
                  <a:ext uri="{FF2B5EF4-FFF2-40B4-BE49-F238E27FC236}">
                    <a16:creationId xmlns:a16="http://schemas.microsoft.com/office/drawing/2014/main" id="{93DBC008-D587-40DF-A6EA-C6DD90604F87}"/>
                  </a:ext>
                </a:extLst>
              </p:cNvPr>
              <p:cNvSpPr txBox="1"/>
              <p:nvPr/>
            </p:nvSpPr>
            <p:spPr>
              <a:xfrm>
                <a:off x="2193699" y="1523154"/>
                <a:ext cx="8665979"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CDA655"/>
                    </a:solidFill>
                    <a:cs typeface="Calibri"/>
                  </a:rPr>
                  <a:t>Órbita final con </a:t>
                </a:r>
                <a14:m>
                  <m:oMath xmlns:m="http://schemas.openxmlformats.org/officeDocument/2006/math">
                    <m:sSub>
                      <m:sSubPr>
                        <m:ctrlPr>
                          <a:rPr lang="es-ES" sz="2400" b="0" i="1" smtClean="0">
                            <a:solidFill>
                              <a:srgbClr val="CDA655"/>
                            </a:solidFill>
                            <a:latin typeface="Cambria Math" panose="02040503050406030204" pitchFamily="18" charset="0"/>
                            <a:cs typeface="Calibri"/>
                          </a:rPr>
                        </m:ctrlPr>
                      </m:sSubPr>
                      <m:e>
                        <m:r>
                          <a:rPr lang="es-ES" sz="2400" b="0" i="1" smtClean="0">
                            <a:solidFill>
                              <a:srgbClr val="CDA655"/>
                            </a:solidFill>
                            <a:latin typeface="Cambria Math" panose="02040503050406030204" pitchFamily="18" charset="0"/>
                            <a:cs typeface="Calibri"/>
                          </a:rPr>
                          <m:t>h</m:t>
                        </m:r>
                      </m:e>
                      <m:sub>
                        <m:r>
                          <a:rPr lang="es-ES" sz="2400" b="0" i="1" smtClean="0">
                            <a:solidFill>
                              <a:srgbClr val="CDA655"/>
                            </a:solidFill>
                            <a:latin typeface="Cambria Math" panose="02040503050406030204" pitchFamily="18" charset="0"/>
                            <a:cs typeface="Calibri"/>
                          </a:rPr>
                          <m:t>𝑝</m:t>
                        </m:r>
                      </m:sub>
                    </m:sSub>
                    <m:r>
                      <a:rPr lang="es-ES" sz="2400" b="0" i="1" smtClean="0">
                        <a:solidFill>
                          <a:srgbClr val="CDA655"/>
                        </a:solidFill>
                        <a:latin typeface="Cambria Math" panose="02040503050406030204" pitchFamily="18" charset="0"/>
                        <a:cs typeface="Calibri"/>
                      </a:rPr>
                      <m:t>=1500 </m:t>
                    </m:r>
                    <m:r>
                      <a:rPr lang="es-ES" sz="2400" b="0" i="1" smtClean="0">
                        <a:solidFill>
                          <a:srgbClr val="CDA655"/>
                        </a:solidFill>
                        <a:latin typeface="Cambria Math" panose="02040503050406030204" pitchFamily="18" charset="0"/>
                        <a:cs typeface="Calibri"/>
                      </a:rPr>
                      <m:t>𝑘𝑚</m:t>
                    </m:r>
                  </m:oMath>
                </a14:m>
                <a:r>
                  <a:rPr lang="en-US" sz="2400">
                    <a:solidFill>
                      <a:srgbClr val="CDA655"/>
                    </a:solidFill>
                    <a:cs typeface="Calibri"/>
                  </a:rPr>
                  <a:t> y fly-by</a:t>
                </a:r>
              </a:p>
            </p:txBody>
          </p:sp>
        </mc:Choice>
        <mc:Fallback>
          <p:sp>
            <p:nvSpPr>
              <p:cNvPr id="10" name="TextBox 2">
                <a:extLst>
                  <a:ext uri="{FF2B5EF4-FFF2-40B4-BE49-F238E27FC236}">
                    <a16:creationId xmlns:a16="http://schemas.microsoft.com/office/drawing/2014/main" id="{93DBC008-D587-40DF-A6EA-C6DD90604F87}"/>
                  </a:ext>
                </a:extLst>
              </p:cNvPr>
              <p:cNvSpPr txBox="1">
                <a:spLocks noRot="1" noChangeAspect="1" noMove="1" noResize="1" noEditPoints="1" noAdjustHandles="1" noChangeArrowheads="1" noChangeShapeType="1" noTextEdit="1"/>
              </p:cNvSpPr>
              <p:nvPr/>
            </p:nvSpPr>
            <p:spPr>
              <a:xfrm>
                <a:off x="2193699" y="1523154"/>
                <a:ext cx="8665979" cy="490199"/>
              </a:xfrm>
              <a:prstGeom prst="rect">
                <a:avLst/>
              </a:prstGeom>
              <a:blipFill>
                <a:blip r:embed="rId5"/>
                <a:stretch>
                  <a:fillRect l="-1126" t="-8750" b="-23750"/>
                </a:stretch>
              </a:blipFill>
            </p:spPr>
            <p:txBody>
              <a:bodyPr/>
              <a:lstStyle/>
              <a:p>
                <a:r>
                  <a:rPr lang="en-GB">
                    <a:noFill/>
                  </a:rPr>
                  <a:t> </a:t>
                </a:r>
              </a:p>
            </p:txBody>
          </p:sp>
        </mc:Fallback>
      </mc:AlternateContent>
      <p:pic>
        <p:nvPicPr>
          <p:cNvPr id="11" name="Graphic 20" descr="Solar system with solid fill">
            <a:extLst>
              <a:ext uri="{FF2B5EF4-FFF2-40B4-BE49-F238E27FC236}">
                <a16:creationId xmlns:a16="http://schemas.microsoft.com/office/drawing/2014/main" id="{F30FB732-9707-4334-8726-BC6B0F9566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7200" y="170343"/>
            <a:ext cx="914400" cy="914400"/>
          </a:xfrm>
          <a:prstGeom prst="rect">
            <a:avLst/>
          </a:prstGeom>
        </p:spPr>
      </p:pic>
      <p:pic>
        <p:nvPicPr>
          <p:cNvPr id="14" name="Imagen 13" descr="Diagrama&#10;&#10;Descripción generada automáticamente">
            <a:extLst>
              <a:ext uri="{FF2B5EF4-FFF2-40B4-BE49-F238E27FC236}">
                <a16:creationId xmlns:a16="http://schemas.microsoft.com/office/drawing/2014/main" id="{D12E4A6A-9F60-4816-877D-CA18B4A0B0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8421" y="2401602"/>
            <a:ext cx="6700869" cy="3889627"/>
          </a:xfrm>
          <a:prstGeom prst="rect">
            <a:avLst/>
          </a:prstGeom>
          <a:ln w="228600" cap="sq" cmpd="thickThin">
            <a:solidFill>
              <a:srgbClr val="000000"/>
            </a:solidFill>
            <a:prstDash val="solid"/>
            <a:miter lim="800000"/>
          </a:ln>
          <a:effectLst>
            <a:innerShdw blurRad="76200">
              <a:srgbClr val="000000"/>
            </a:innerShdw>
          </a:effectLst>
        </p:spPr>
      </p:pic>
      <p:sp>
        <p:nvSpPr>
          <p:cNvPr id="18" name="Elipse 17">
            <a:extLst>
              <a:ext uri="{FF2B5EF4-FFF2-40B4-BE49-F238E27FC236}">
                <a16:creationId xmlns:a16="http://schemas.microsoft.com/office/drawing/2014/main" id="{3A0F83AE-440D-4AE7-A6AE-904294315498}"/>
              </a:ext>
            </a:extLst>
          </p:cNvPr>
          <p:cNvSpPr/>
          <p:nvPr/>
        </p:nvSpPr>
        <p:spPr>
          <a:xfrm>
            <a:off x="1689947" y="1558873"/>
            <a:ext cx="443060" cy="418760"/>
          </a:xfrm>
          <a:prstGeom prst="ellipse">
            <a:avLst/>
          </a:prstGeom>
          <a:noFill/>
          <a:ln w="28575">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rgbClr val="CDA655"/>
                </a:solidFill>
              </a:rPr>
              <a:t>3</a:t>
            </a:r>
          </a:p>
        </p:txBody>
      </p:sp>
      <p:pic>
        <p:nvPicPr>
          <p:cNvPr id="13" name="Picture 15" descr="A picture containing satellite&#10;&#10;Description automatically generated">
            <a:extLst>
              <a:ext uri="{FF2B5EF4-FFF2-40B4-BE49-F238E27FC236}">
                <a16:creationId xmlns:a16="http://schemas.microsoft.com/office/drawing/2014/main" id="{BC0C753D-27A2-48CD-9E72-BB78CCA735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32864" y="2397437"/>
            <a:ext cx="734336" cy="784762"/>
          </a:xfrm>
          <a:prstGeom prst="rect">
            <a:avLst/>
          </a:prstGeom>
        </p:spPr>
      </p:pic>
      <p:sp>
        <p:nvSpPr>
          <p:cNvPr id="5" name="TextBox 3">
            <a:extLst>
              <a:ext uri="{FF2B5EF4-FFF2-40B4-BE49-F238E27FC236}">
                <a16:creationId xmlns:a16="http://schemas.microsoft.com/office/drawing/2014/main" id="{0FE1F18B-E5C3-4992-AFE4-C3ACFCE6A5DF}"/>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14</a:t>
            </a:r>
          </a:p>
        </p:txBody>
      </p:sp>
    </p:spTree>
    <p:extLst>
      <p:ext uri="{BB962C8B-B14F-4D97-AF65-F5344CB8AC3E}">
        <p14:creationId xmlns:p14="http://schemas.microsoft.com/office/powerpoint/2010/main" val="333388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976 -0.01782 L 0.12396 0.0206 L 0.20977 0.0632 L 0.2832 0.13056 L 0.31107 0.18681 L 0.31654 0.28033 L 0.28789 0.36713 L 0.23294 0.44954 L 0.17578 0.51135 L 0.11472 0.57199 " pathEditMode="relative" ptsTypes="AAAAAAAAAA">
                                      <p:cBhvr>
                                        <p:cTn id="6"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30769" y="5261"/>
            <a:ext cx="1497615" cy="7026981"/>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5" y="0"/>
            <a:ext cx="10729491" cy="6938128"/>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solidFill>
                  <a:srgbClr val="CDA655"/>
                </a:solidFill>
                <a:cs typeface="Calibri"/>
              </a:rPr>
              <a:t>Resultados</a:t>
            </a:r>
            <a:endParaRPr lang="en-US" sz="3600">
              <a:solidFill>
                <a:srgbClr val="CDA655"/>
              </a:solidFill>
              <a:cs typeface="Calibri"/>
            </a:endParaRPr>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pic>
        <p:nvPicPr>
          <p:cNvPr id="11" name="Graphic 20" descr="Solar system with solid fill">
            <a:extLst>
              <a:ext uri="{FF2B5EF4-FFF2-40B4-BE49-F238E27FC236}">
                <a16:creationId xmlns:a16="http://schemas.microsoft.com/office/drawing/2014/main" id="{F30FB732-9707-4334-8726-BC6B0F9566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7200" y="170343"/>
            <a:ext cx="914400" cy="914400"/>
          </a:xfrm>
          <a:prstGeom prst="rect">
            <a:avLst/>
          </a:prstGeom>
        </p:spPr>
      </p:pic>
      <p:sp>
        <p:nvSpPr>
          <p:cNvPr id="18" name="Rectángulo: esquinas redondeadas 11">
            <a:extLst>
              <a:ext uri="{FF2B5EF4-FFF2-40B4-BE49-F238E27FC236}">
                <a16:creationId xmlns:a16="http://schemas.microsoft.com/office/drawing/2014/main" id="{A94E3BEF-BCDF-470D-8BC8-B3F81B6DD2E1}"/>
              </a:ext>
            </a:extLst>
          </p:cNvPr>
          <p:cNvSpPr/>
          <p:nvPr/>
        </p:nvSpPr>
        <p:spPr>
          <a:xfrm>
            <a:off x="2384981" y="1821073"/>
            <a:ext cx="8523635" cy="4364218"/>
          </a:xfrm>
          <a:prstGeom prst="roundRect">
            <a:avLst>
              <a:gd name="adj" fmla="val 9668"/>
            </a:avLst>
          </a:prstGeom>
          <a:noFill/>
          <a:ln w="1905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9" name="Rectángulo 6">
            <a:extLst>
              <a:ext uri="{FF2B5EF4-FFF2-40B4-BE49-F238E27FC236}">
                <a16:creationId xmlns:a16="http://schemas.microsoft.com/office/drawing/2014/main" id="{4D63905A-22B7-4E66-A741-24F5E91F522F}"/>
              </a:ext>
            </a:extLst>
          </p:cNvPr>
          <p:cNvSpPr/>
          <p:nvPr/>
        </p:nvSpPr>
        <p:spPr>
          <a:xfrm>
            <a:off x="3614575" y="1492946"/>
            <a:ext cx="6161675" cy="505527"/>
          </a:xfrm>
          <a:prstGeom prst="rect">
            <a:avLst/>
          </a:prstGeom>
          <a:solidFill>
            <a:srgbClr val="CDA655"/>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400" b="1" err="1">
                <a:solidFill>
                  <a:schemeClr val="bg1">
                    <a:lumMod val="95000"/>
                  </a:schemeClr>
                </a:solidFill>
              </a:rPr>
              <a:t>Conclusiones</a:t>
            </a:r>
            <a:endParaRPr lang="en-GB" sz="2000" b="1">
              <a:solidFill>
                <a:schemeClr val="bg1">
                  <a:lumMod val="95000"/>
                </a:schemeClr>
              </a:solidFill>
            </a:endParaRPr>
          </a:p>
        </p:txBody>
      </p:sp>
      <p:sp>
        <p:nvSpPr>
          <p:cNvPr id="29" name="TextBox 2">
            <a:extLst>
              <a:ext uri="{FF2B5EF4-FFF2-40B4-BE49-F238E27FC236}">
                <a16:creationId xmlns:a16="http://schemas.microsoft.com/office/drawing/2014/main" id="{51EFAF41-D282-4CEE-A8A9-0CCABFB60980}"/>
              </a:ext>
            </a:extLst>
          </p:cNvPr>
          <p:cNvSpPr txBox="1"/>
          <p:nvPr/>
        </p:nvSpPr>
        <p:spPr>
          <a:xfrm>
            <a:off x="3229848" y="2311904"/>
            <a:ext cx="7309320"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75000"/>
                  </a:schemeClr>
                </a:solidFill>
                <a:cs typeface="Calibri"/>
              </a:rPr>
              <a:t>Muy </a:t>
            </a:r>
            <a:r>
              <a:rPr lang="en-US" sz="2000" err="1">
                <a:solidFill>
                  <a:schemeClr val="bg1">
                    <a:lumMod val="75000"/>
                  </a:schemeClr>
                </a:solidFill>
                <a:cs typeface="Calibri"/>
              </a:rPr>
              <a:t>útil</a:t>
            </a:r>
            <a:r>
              <a:rPr lang="en-US" sz="2000">
                <a:solidFill>
                  <a:schemeClr val="bg1">
                    <a:lumMod val="75000"/>
                  </a:schemeClr>
                </a:solidFill>
                <a:cs typeface="Calibri"/>
              </a:rPr>
              <a:t> la </a:t>
            </a:r>
            <a:r>
              <a:rPr lang="en-US" sz="2000" err="1">
                <a:solidFill>
                  <a:schemeClr val="bg1">
                    <a:lumMod val="75000"/>
                  </a:schemeClr>
                </a:solidFill>
                <a:cs typeface="Calibri"/>
              </a:rPr>
              <a:t>estimación</a:t>
            </a:r>
            <a:r>
              <a:rPr lang="en-US" sz="2000">
                <a:solidFill>
                  <a:schemeClr val="bg1">
                    <a:lumMod val="75000"/>
                  </a:schemeClr>
                </a:solidFill>
                <a:cs typeface="Calibri"/>
              </a:rPr>
              <a:t> de </a:t>
            </a:r>
            <a:r>
              <a:rPr lang="en-US" sz="2000" err="1">
                <a:solidFill>
                  <a:schemeClr val="bg1">
                    <a:lumMod val="75000"/>
                  </a:schemeClr>
                </a:solidFill>
                <a:cs typeface="Calibri"/>
              </a:rPr>
              <a:t>impulsos</a:t>
            </a:r>
            <a:r>
              <a:rPr lang="en-US" sz="2000">
                <a:solidFill>
                  <a:schemeClr val="bg1">
                    <a:lumMod val="75000"/>
                  </a:schemeClr>
                </a:solidFill>
                <a:cs typeface="Calibri"/>
              </a:rPr>
              <a:t> </a:t>
            </a:r>
            <a:r>
              <a:rPr lang="en-US" sz="2000" err="1">
                <a:solidFill>
                  <a:schemeClr val="bg1">
                    <a:lumMod val="75000"/>
                  </a:schemeClr>
                </a:solidFill>
                <a:cs typeface="Calibri"/>
              </a:rPr>
              <a:t>instantáneos</a:t>
            </a:r>
            <a:r>
              <a:rPr lang="en-US" sz="2000">
                <a:solidFill>
                  <a:schemeClr val="bg1">
                    <a:lumMod val="75000"/>
                  </a:schemeClr>
                </a:solidFill>
                <a:cs typeface="Calibri"/>
              </a:rPr>
              <a:t>  </a:t>
            </a:r>
          </a:p>
        </p:txBody>
      </p:sp>
      <p:sp>
        <p:nvSpPr>
          <p:cNvPr id="30" name="Flecha: a la derecha 29">
            <a:extLst>
              <a:ext uri="{FF2B5EF4-FFF2-40B4-BE49-F238E27FC236}">
                <a16:creationId xmlns:a16="http://schemas.microsoft.com/office/drawing/2014/main" id="{EEFD6E3C-5DA3-42E5-A463-C61FD6977499}"/>
              </a:ext>
            </a:extLst>
          </p:cNvPr>
          <p:cNvSpPr/>
          <p:nvPr/>
        </p:nvSpPr>
        <p:spPr>
          <a:xfrm>
            <a:off x="2834891" y="2429332"/>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TextBox 2">
            <a:extLst>
              <a:ext uri="{FF2B5EF4-FFF2-40B4-BE49-F238E27FC236}">
                <a16:creationId xmlns:a16="http://schemas.microsoft.com/office/drawing/2014/main" id="{4B167228-5EDD-4B3A-B463-E298012E5A25}"/>
              </a:ext>
            </a:extLst>
          </p:cNvPr>
          <p:cNvSpPr txBox="1"/>
          <p:nvPr/>
        </p:nvSpPr>
        <p:spPr>
          <a:xfrm>
            <a:off x="3229848" y="2781180"/>
            <a:ext cx="73093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75000"/>
                  </a:schemeClr>
                </a:solidFill>
                <a:cs typeface="Calibri"/>
              </a:rPr>
              <a:t>Gran </a:t>
            </a:r>
            <a:r>
              <a:rPr lang="en-US" sz="2000" err="1">
                <a:solidFill>
                  <a:schemeClr val="bg1">
                    <a:lumMod val="75000"/>
                  </a:schemeClr>
                </a:solidFill>
                <a:cs typeface="Calibri"/>
              </a:rPr>
              <a:t>ahorro</a:t>
            </a:r>
            <a:r>
              <a:rPr lang="en-US" sz="2000">
                <a:solidFill>
                  <a:schemeClr val="bg1">
                    <a:lumMod val="75000"/>
                  </a:schemeClr>
                </a:solidFill>
                <a:cs typeface="Calibri"/>
              </a:rPr>
              <a:t> de </a:t>
            </a:r>
            <a:r>
              <a:rPr lang="en-US" sz="2000" err="1">
                <a:solidFill>
                  <a:schemeClr val="bg1">
                    <a:lumMod val="75000"/>
                  </a:schemeClr>
                </a:solidFill>
                <a:cs typeface="Calibri"/>
              </a:rPr>
              <a:t>propulsante</a:t>
            </a:r>
            <a:r>
              <a:rPr lang="en-US" sz="2000">
                <a:solidFill>
                  <a:schemeClr val="bg1">
                    <a:lumMod val="75000"/>
                  </a:schemeClr>
                </a:solidFill>
                <a:cs typeface="Calibri"/>
              </a:rPr>
              <a:t> con </a:t>
            </a:r>
            <a:r>
              <a:rPr lang="en-US" sz="2000" err="1">
                <a:solidFill>
                  <a:schemeClr val="bg1">
                    <a:lumMod val="75000"/>
                  </a:schemeClr>
                </a:solidFill>
                <a:cs typeface="Calibri"/>
              </a:rPr>
              <a:t>maniobra</a:t>
            </a:r>
            <a:r>
              <a:rPr lang="en-US" sz="2000">
                <a:solidFill>
                  <a:schemeClr val="bg1">
                    <a:lumMod val="75000"/>
                  </a:schemeClr>
                </a:solidFill>
                <a:cs typeface="Calibri"/>
              </a:rPr>
              <a:t> fly-by (    carga de </a:t>
            </a:r>
            <a:r>
              <a:rPr lang="en-US" sz="2000" err="1">
                <a:solidFill>
                  <a:schemeClr val="bg1">
                    <a:lumMod val="75000"/>
                  </a:schemeClr>
                </a:solidFill>
                <a:cs typeface="Calibri"/>
              </a:rPr>
              <a:t>pago</a:t>
            </a:r>
            <a:r>
              <a:rPr lang="en-US" sz="2000">
                <a:solidFill>
                  <a:schemeClr val="bg1">
                    <a:lumMod val="75000"/>
                  </a:schemeClr>
                </a:solidFill>
                <a:cs typeface="Calibri"/>
              </a:rPr>
              <a:t>)</a:t>
            </a:r>
          </a:p>
        </p:txBody>
      </p:sp>
      <p:sp>
        <p:nvSpPr>
          <p:cNvPr id="33" name="Flecha: a la derecha 32">
            <a:extLst>
              <a:ext uri="{FF2B5EF4-FFF2-40B4-BE49-F238E27FC236}">
                <a16:creationId xmlns:a16="http://schemas.microsoft.com/office/drawing/2014/main" id="{7A7B6C58-490F-4EB0-983F-F25F5B8C3BEF}"/>
              </a:ext>
            </a:extLst>
          </p:cNvPr>
          <p:cNvSpPr/>
          <p:nvPr/>
        </p:nvSpPr>
        <p:spPr>
          <a:xfrm>
            <a:off x="2834891" y="2898608"/>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7" name="Conector: angular 6">
            <a:extLst>
              <a:ext uri="{FF2B5EF4-FFF2-40B4-BE49-F238E27FC236}">
                <a16:creationId xmlns:a16="http://schemas.microsoft.com/office/drawing/2014/main" id="{91023177-3927-444C-8D6A-251B0F16D07A}"/>
              </a:ext>
            </a:extLst>
          </p:cNvPr>
          <p:cNvCxnSpPr>
            <a:cxnSpLocks/>
          </p:cNvCxnSpPr>
          <p:nvPr/>
        </p:nvCxnSpPr>
        <p:spPr>
          <a:xfrm>
            <a:off x="3525408" y="3290036"/>
            <a:ext cx="397558" cy="157900"/>
          </a:xfrm>
          <a:prstGeom prst="bentConnector3">
            <a:avLst>
              <a:gd name="adj1" fmla="val 205"/>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2">
            <a:extLst>
              <a:ext uri="{FF2B5EF4-FFF2-40B4-BE49-F238E27FC236}">
                <a16:creationId xmlns:a16="http://schemas.microsoft.com/office/drawing/2014/main" id="{91FA1ACF-CD70-4F3C-B793-0C8DCCFA086F}"/>
              </a:ext>
            </a:extLst>
          </p:cNvPr>
          <p:cNvSpPr txBox="1"/>
          <p:nvPr/>
        </p:nvSpPr>
        <p:spPr>
          <a:xfrm>
            <a:off x="4089258" y="3226862"/>
            <a:ext cx="73093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chemeClr val="bg1">
                    <a:lumMod val="75000"/>
                  </a:schemeClr>
                </a:solidFill>
                <a:cs typeface="Calibri"/>
              </a:rPr>
              <a:t>Reducción</a:t>
            </a:r>
            <a:r>
              <a:rPr lang="en-US" sz="2000">
                <a:solidFill>
                  <a:schemeClr val="bg1">
                    <a:lumMod val="75000"/>
                  </a:schemeClr>
                </a:solidFill>
                <a:cs typeface="Calibri"/>
              </a:rPr>
              <a:t> del </a:t>
            </a:r>
            <a:r>
              <a:rPr lang="en-US" sz="2000" err="1">
                <a:solidFill>
                  <a:schemeClr val="bg1">
                    <a:lumMod val="75000"/>
                  </a:schemeClr>
                </a:solidFill>
                <a:cs typeface="Calibri"/>
              </a:rPr>
              <a:t>tiempo</a:t>
            </a:r>
            <a:r>
              <a:rPr lang="en-US" sz="2000">
                <a:solidFill>
                  <a:schemeClr val="bg1">
                    <a:lumMod val="75000"/>
                  </a:schemeClr>
                </a:solidFill>
                <a:cs typeface="Calibri"/>
              </a:rPr>
              <a:t> de </a:t>
            </a:r>
            <a:r>
              <a:rPr lang="en-US" sz="2000" err="1">
                <a:solidFill>
                  <a:schemeClr val="bg1">
                    <a:lumMod val="75000"/>
                  </a:schemeClr>
                </a:solidFill>
                <a:cs typeface="Calibri"/>
              </a:rPr>
              <a:t>estudio</a:t>
            </a:r>
            <a:r>
              <a:rPr lang="en-US" sz="2000">
                <a:solidFill>
                  <a:schemeClr val="bg1">
                    <a:lumMod val="75000"/>
                  </a:schemeClr>
                </a:solidFill>
                <a:cs typeface="Calibri"/>
              </a:rPr>
              <a:t> del </a:t>
            </a:r>
            <a:r>
              <a:rPr lang="en-US" sz="2000" err="1">
                <a:solidFill>
                  <a:schemeClr val="bg1">
                    <a:lumMod val="75000"/>
                  </a:schemeClr>
                </a:solidFill>
                <a:cs typeface="Calibri"/>
              </a:rPr>
              <a:t>planeta</a:t>
            </a:r>
            <a:endParaRPr lang="en-US" sz="2000">
              <a:solidFill>
                <a:schemeClr val="bg1">
                  <a:lumMod val="75000"/>
                </a:schemeClr>
              </a:solidFill>
              <a:cs typeface="Calibri"/>
            </a:endParaRPr>
          </a:p>
        </p:txBody>
      </p:sp>
      <p:cxnSp>
        <p:nvCxnSpPr>
          <p:cNvPr id="37" name="Conector recto de flecha 36">
            <a:extLst>
              <a:ext uri="{FF2B5EF4-FFF2-40B4-BE49-F238E27FC236}">
                <a16:creationId xmlns:a16="http://schemas.microsoft.com/office/drawing/2014/main" id="{013E7B7E-D6E8-4E48-BF89-C9A3894661F3}"/>
              </a:ext>
            </a:extLst>
          </p:cNvPr>
          <p:cNvCxnSpPr/>
          <p:nvPr/>
        </p:nvCxnSpPr>
        <p:spPr>
          <a:xfrm flipV="1">
            <a:off x="8550111" y="2868997"/>
            <a:ext cx="0" cy="2244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2">
            <a:extLst>
              <a:ext uri="{FF2B5EF4-FFF2-40B4-BE49-F238E27FC236}">
                <a16:creationId xmlns:a16="http://schemas.microsoft.com/office/drawing/2014/main" id="{D5F1D988-81DB-42D8-BF2E-A5A574ABA7CB}"/>
              </a:ext>
            </a:extLst>
          </p:cNvPr>
          <p:cNvSpPr txBox="1"/>
          <p:nvPr/>
        </p:nvSpPr>
        <p:spPr>
          <a:xfrm>
            <a:off x="3474884" y="3732732"/>
            <a:ext cx="73093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chemeClr val="bg1">
                    <a:lumMod val="75000"/>
                  </a:schemeClr>
                </a:solidFill>
                <a:cs typeface="Calibri"/>
              </a:rPr>
              <a:t>Poca</a:t>
            </a:r>
            <a:r>
              <a:rPr lang="en-US" sz="2000">
                <a:solidFill>
                  <a:schemeClr val="bg1">
                    <a:lumMod val="75000"/>
                  </a:schemeClr>
                </a:solidFill>
                <a:cs typeface="Calibri"/>
              </a:rPr>
              <a:t> </a:t>
            </a:r>
            <a:r>
              <a:rPr lang="en-US" sz="2000" err="1">
                <a:solidFill>
                  <a:schemeClr val="bg1">
                    <a:lumMod val="75000"/>
                  </a:schemeClr>
                </a:solidFill>
                <a:cs typeface="Calibri"/>
              </a:rPr>
              <a:t>diferencia</a:t>
            </a:r>
            <a:r>
              <a:rPr lang="en-US" sz="2000">
                <a:solidFill>
                  <a:schemeClr val="bg1">
                    <a:lumMod val="75000"/>
                  </a:schemeClr>
                </a:solidFill>
                <a:cs typeface="Calibri"/>
              </a:rPr>
              <a:t> de </a:t>
            </a:r>
            <a:r>
              <a:rPr lang="en-US" sz="2000" err="1">
                <a:solidFill>
                  <a:schemeClr val="bg1">
                    <a:lumMod val="75000"/>
                  </a:schemeClr>
                </a:solidFill>
                <a:cs typeface="Calibri"/>
              </a:rPr>
              <a:t>masas</a:t>
            </a:r>
            <a:r>
              <a:rPr lang="en-US" sz="2000">
                <a:solidFill>
                  <a:schemeClr val="bg1">
                    <a:lumMod val="75000"/>
                  </a:schemeClr>
                </a:solidFill>
                <a:cs typeface="Calibri"/>
              </a:rPr>
              <a:t> para las </a:t>
            </a:r>
            <a:r>
              <a:rPr lang="en-US" sz="2000" err="1">
                <a:solidFill>
                  <a:schemeClr val="bg1">
                    <a:lumMod val="75000"/>
                  </a:schemeClr>
                </a:solidFill>
                <a:cs typeface="Calibri"/>
              </a:rPr>
              <a:t>distintas</a:t>
            </a:r>
            <a:r>
              <a:rPr lang="en-US" sz="2000">
                <a:solidFill>
                  <a:schemeClr val="bg1">
                    <a:lumMod val="75000"/>
                  </a:schemeClr>
                </a:solidFill>
                <a:cs typeface="Calibri"/>
              </a:rPr>
              <a:t> altitudes</a:t>
            </a:r>
          </a:p>
        </p:txBody>
      </p:sp>
      <p:sp>
        <p:nvSpPr>
          <p:cNvPr id="39" name="Flecha: a la derecha 38">
            <a:extLst>
              <a:ext uri="{FF2B5EF4-FFF2-40B4-BE49-F238E27FC236}">
                <a16:creationId xmlns:a16="http://schemas.microsoft.com/office/drawing/2014/main" id="{312330F5-C00B-4F92-9260-985141156FDB}"/>
              </a:ext>
            </a:extLst>
          </p:cNvPr>
          <p:cNvSpPr/>
          <p:nvPr/>
        </p:nvSpPr>
        <p:spPr>
          <a:xfrm>
            <a:off x="2834891" y="4136107"/>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TextBox 2">
            <a:extLst>
              <a:ext uri="{FF2B5EF4-FFF2-40B4-BE49-F238E27FC236}">
                <a16:creationId xmlns:a16="http://schemas.microsoft.com/office/drawing/2014/main" id="{703FC0E0-6AF2-49E9-B2D3-60786619D6D5}"/>
              </a:ext>
            </a:extLst>
          </p:cNvPr>
          <p:cNvSpPr txBox="1"/>
          <p:nvPr/>
        </p:nvSpPr>
        <p:spPr>
          <a:xfrm>
            <a:off x="3474884" y="4260914"/>
            <a:ext cx="73093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75000"/>
                  </a:schemeClr>
                </a:solidFill>
                <a:cs typeface="Calibri"/>
              </a:rPr>
              <a:t>Gran </a:t>
            </a:r>
            <a:r>
              <a:rPr lang="en-US" sz="2000" err="1">
                <a:solidFill>
                  <a:schemeClr val="bg1">
                    <a:lumMod val="75000"/>
                  </a:schemeClr>
                </a:solidFill>
                <a:cs typeface="Calibri"/>
              </a:rPr>
              <a:t>diferencia</a:t>
            </a:r>
            <a:r>
              <a:rPr lang="en-US" sz="2000">
                <a:solidFill>
                  <a:schemeClr val="bg1">
                    <a:lumMod val="75000"/>
                  </a:schemeClr>
                </a:solidFill>
                <a:cs typeface="Calibri"/>
              </a:rPr>
              <a:t> de </a:t>
            </a:r>
            <a:r>
              <a:rPr lang="en-US" sz="2000" err="1">
                <a:solidFill>
                  <a:schemeClr val="bg1">
                    <a:lumMod val="75000"/>
                  </a:schemeClr>
                </a:solidFill>
                <a:cs typeface="Calibri"/>
              </a:rPr>
              <a:t>masas</a:t>
            </a:r>
            <a:r>
              <a:rPr lang="en-US" sz="2000">
                <a:solidFill>
                  <a:schemeClr val="bg1">
                    <a:lumMod val="75000"/>
                  </a:schemeClr>
                </a:solidFill>
                <a:cs typeface="Calibri"/>
              </a:rPr>
              <a:t> para las </a:t>
            </a:r>
            <a:r>
              <a:rPr lang="en-US" sz="2000" err="1">
                <a:solidFill>
                  <a:schemeClr val="bg1">
                    <a:lumMod val="75000"/>
                  </a:schemeClr>
                </a:solidFill>
                <a:cs typeface="Calibri"/>
              </a:rPr>
              <a:t>distintas</a:t>
            </a:r>
            <a:r>
              <a:rPr lang="en-US" sz="2000">
                <a:solidFill>
                  <a:schemeClr val="bg1">
                    <a:lumMod val="75000"/>
                  </a:schemeClr>
                </a:solidFill>
                <a:cs typeface="Calibri"/>
              </a:rPr>
              <a:t> </a:t>
            </a:r>
            <a:r>
              <a:rPr lang="en-US" sz="2000" err="1">
                <a:solidFill>
                  <a:schemeClr val="bg1">
                    <a:lumMod val="75000"/>
                  </a:schemeClr>
                </a:solidFill>
                <a:cs typeface="Calibri"/>
              </a:rPr>
              <a:t>excentricidades</a:t>
            </a:r>
            <a:endParaRPr lang="en-US" sz="2000">
              <a:solidFill>
                <a:schemeClr val="bg1">
                  <a:lumMod val="75000"/>
                </a:schemeClr>
              </a:solidFill>
              <a:cs typeface="Calibri"/>
            </a:endParaRPr>
          </a:p>
        </p:txBody>
      </p:sp>
      <p:cxnSp>
        <p:nvCxnSpPr>
          <p:cNvPr id="42" name="Conector: angular 41">
            <a:extLst>
              <a:ext uri="{FF2B5EF4-FFF2-40B4-BE49-F238E27FC236}">
                <a16:creationId xmlns:a16="http://schemas.microsoft.com/office/drawing/2014/main" id="{B7B791A6-B73B-4953-A9FA-1AB7561C6D89}"/>
              </a:ext>
            </a:extLst>
          </p:cNvPr>
          <p:cNvCxnSpPr>
            <a:cxnSpLocks/>
          </p:cNvCxnSpPr>
          <p:nvPr/>
        </p:nvCxnSpPr>
        <p:spPr>
          <a:xfrm>
            <a:off x="3525408" y="5374914"/>
            <a:ext cx="397558" cy="157900"/>
          </a:xfrm>
          <a:prstGeom prst="bentConnector3">
            <a:avLst>
              <a:gd name="adj1" fmla="val 205"/>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2">
            <a:extLst>
              <a:ext uri="{FF2B5EF4-FFF2-40B4-BE49-F238E27FC236}">
                <a16:creationId xmlns:a16="http://schemas.microsoft.com/office/drawing/2014/main" id="{439E125A-D2BB-4C9C-932D-17815BF9E939}"/>
              </a:ext>
            </a:extLst>
          </p:cNvPr>
          <p:cNvSpPr txBox="1"/>
          <p:nvPr/>
        </p:nvSpPr>
        <p:spPr>
          <a:xfrm>
            <a:off x="4089258" y="5311740"/>
            <a:ext cx="73093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lumMod val="75000"/>
                  </a:schemeClr>
                </a:solidFill>
                <a:cs typeface="Calibri"/>
              </a:rPr>
              <a:t>Mayor </a:t>
            </a:r>
            <a:r>
              <a:rPr lang="en-US" sz="2000" err="1">
                <a:solidFill>
                  <a:schemeClr val="bg1">
                    <a:lumMod val="75000"/>
                  </a:schemeClr>
                </a:solidFill>
                <a:cs typeface="Calibri"/>
              </a:rPr>
              <a:t>velocidad</a:t>
            </a:r>
            <a:r>
              <a:rPr lang="en-US" sz="2000">
                <a:solidFill>
                  <a:schemeClr val="bg1">
                    <a:lumMod val="75000"/>
                  </a:schemeClr>
                </a:solidFill>
                <a:cs typeface="Calibri"/>
              </a:rPr>
              <a:t> de paso por el periapsis</a:t>
            </a:r>
          </a:p>
        </p:txBody>
      </p:sp>
      <p:sp>
        <p:nvSpPr>
          <p:cNvPr id="44" name="TextBox 2">
            <a:extLst>
              <a:ext uri="{FF2B5EF4-FFF2-40B4-BE49-F238E27FC236}">
                <a16:creationId xmlns:a16="http://schemas.microsoft.com/office/drawing/2014/main" id="{480DF889-6A5C-4568-9983-C88E2A7536E1}"/>
              </a:ext>
            </a:extLst>
          </p:cNvPr>
          <p:cNvSpPr txBox="1"/>
          <p:nvPr/>
        </p:nvSpPr>
        <p:spPr>
          <a:xfrm>
            <a:off x="3278398" y="4805870"/>
            <a:ext cx="73093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chemeClr val="bg1">
                    <a:lumMod val="75000"/>
                  </a:schemeClr>
                </a:solidFill>
                <a:cs typeface="Calibri"/>
              </a:rPr>
              <a:t>Mejor</a:t>
            </a:r>
            <a:r>
              <a:rPr lang="en-US" sz="2000">
                <a:solidFill>
                  <a:schemeClr val="bg1">
                    <a:lumMod val="75000"/>
                  </a:schemeClr>
                </a:solidFill>
                <a:cs typeface="Calibri"/>
              </a:rPr>
              <a:t> </a:t>
            </a:r>
            <a:r>
              <a:rPr lang="en-US" sz="2000" err="1">
                <a:solidFill>
                  <a:schemeClr val="bg1">
                    <a:lumMod val="75000"/>
                  </a:schemeClr>
                </a:solidFill>
                <a:cs typeface="Calibri"/>
              </a:rPr>
              <a:t>opción</a:t>
            </a:r>
            <a:r>
              <a:rPr lang="en-US" sz="2000">
                <a:solidFill>
                  <a:schemeClr val="bg1">
                    <a:lumMod val="75000"/>
                  </a:schemeClr>
                </a:solidFill>
                <a:cs typeface="Calibri"/>
              </a:rPr>
              <a:t>: </a:t>
            </a:r>
            <a:r>
              <a:rPr lang="en-US" sz="2000" b="1" u="sng" err="1">
                <a:solidFill>
                  <a:schemeClr val="bg1">
                    <a:lumMod val="75000"/>
                  </a:schemeClr>
                </a:solidFill>
                <a:cs typeface="Calibri"/>
              </a:rPr>
              <a:t>alta</a:t>
            </a:r>
            <a:r>
              <a:rPr lang="en-US" sz="2000" b="1" u="sng">
                <a:solidFill>
                  <a:schemeClr val="bg1">
                    <a:lumMod val="75000"/>
                  </a:schemeClr>
                </a:solidFill>
                <a:cs typeface="Calibri"/>
              </a:rPr>
              <a:t> </a:t>
            </a:r>
            <a:r>
              <a:rPr lang="en-US" sz="2000" b="1" u="sng" err="1">
                <a:solidFill>
                  <a:schemeClr val="bg1">
                    <a:lumMod val="75000"/>
                  </a:schemeClr>
                </a:solidFill>
                <a:cs typeface="Calibri"/>
              </a:rPr>
              <a:t>excentricidad</a:t>
            </a:r>
            <a:r>
              <a:rPr lang="en-US" sz="2000" b="1" u="sng">
                <a:solidFill>
                  <a:schemeClr val="bg1">
                    <a:lumMod val="75000"/>
                  </a:schemeClr>
                </a:solidFill>
                <a:cs typeface="Calibri"/>
              </a:rPr>
              <a:t> y </a:t>
            </a:r>
            <a:r>
              <a:rPr lang="en-US" sz="2000" b="1" u="sng" err="1">
                <a:solidFill>
                  <a:schemeClr val="bg1">
                    <a:lumMod val="75000"/>
                  </a:schemeClr>
                </a:solidFill>
                <a:cs typeface="Calibri"/>
              </a:rPr>
              <a:t>baja</a:t>
            </a:r>
            <a:r>
              <a:rPr lang="en-US" sz="2000" b="1" u="sng">
                <a:solidFill>
                  <a:schemeClr val="bg1">
                    <a:lumMod val="75000"/>
                  </a:schemeClr>
                </a:solidFill>
                <a:cs typeface="Calibri"/>
              </a:rPr>
              <a:t> </a:t>
            </a:r>
            <a:r>
              <a:rPr lang="en-US" sz="2000" b="1" u="sng" err="1">
                <a:solidFill>
                  <a:schemeClr val="bg1">
                    <a:lumMod val="75000"/>
                  </a:schemeClr>
                </a:solidFill>
                <a:cs typeface="Calibri"/>
              </a:rPr>
              <a:t>altura</a:t>
            </a:r>
            <a:r>
              <a:rPr lang="en-US" sz="2000" b="1" u="sng">
                <a:solidFill>
                  <a:schemeClr val="bg1">
                    <a:lumMod val="75000"/>
                  </a:schemeClr>
                </a:solidFill>
                <a:cs typeface="Calibri"/>
              </a:rPr>
              <a:t> de periapsis</a:t>
            </a:r>
          </a:p>
        </p:txBody>
      </p:sp>
      <p:sp>
        <p:nvSpPr>
          <p:cNvPr id="45" name="Flecha: a la derecha 44">
            <a:extLst>
              <a:ext uri="{FF2B5EF4-FFF2-40B4-BE49-F238E27FC236}">
                <a16:creationId xmlns:a16="http://schemas.microsoft.com/office/drawing/2014/main" id="{0484B80C-524E-4737-A063-CAD9F881FCA8}"/>
              </a:ext>
            </a:extLst>
          </p:cNvPr>
          <p:cNvSpPr/>
          <p:nvPr/>
        </p:nvSpPr>
        <p:spPr>
          <a:xfrm>
            <a:off x="2883441" y="4923298"/>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Abrir llave 45">
            <a:extLst>
              <a:ext uri="{FF2B5EF4-FFF2-40B4-BE49-F238E27FC236}">
                <a16:creationId xmlns:a16="http://schemas.microsoft.com/office/drawing/2014/main" id="{B454415C-DF30-4637-B538-24CFF4C0364D}"/>
              </a:ext>
            </a:extLst>
          </p:cNvPr>
          <p:cNvSpPr/>
          <p:nvPr/>
        </p:nvSpPr>
        <p:spPr>
          <a:xfrm>
            <a:off x="3243557" y="3801656"/>
            <a:ext cx="196486" cy="824716"/>
          </a:xfrm>
          <a:prstGeom prst="leftBrace">
            <a:avLst>
              <a:gd name="adj1" fmla="val 36498"/>
              <a:gd name="adj2" fmla="val 48280"/>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5" name="TextBox 3">
            <a:extLst>
              <a:ext uri="{FF2B5EF4-FFF2-40B4-BE49-F238E27FC236}">
                <a16:creationId xmlns:a16="http://schemas.microsoft.com/office/drawing/2014/main" id="{70C29FF4-4660-4536-B3C3-47EA3D14A851}"/>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15</a:t>
            </a:r>
          </a:p>
        </p:txBody>
      </p:sp>
    </p:spTree>
    <p:extLst>
      <p:ext uri="{BB962C8B-B14F-4D97-AF65-F5344CB8AC3E}">
        <p14:creationId xmlns:p14="http://schemas.microsoft.com/office/powerpoint/2010/main" val="1850969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3421636" y="2781773"/>
            <a:ext cx="606516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a:solidFill>
                  <a:srgbClr val="CDA655"/>
                </a:solidFill>
                <a:cs typeface="Calibri"/>
              </a:rPr>
              <a:t>Eclipses y contactos</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758494" y="3666706"/>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pic>
        <p:nvPicPr>
          <p:cNvPr id="9" name="Graphic 29" descr="Telescope with solid fill">
            <a:extLst>
              <a:ext uri="{FF2B5EF4-FFF2-40B4-BE49-F238E27FC236}">
                <a16:creationId xmlns:a16="http://schemas.microsoft.com/office/drawing/2014/main" id="{8E8CE89E-A82E-4208-933D-EDFED473EF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3200" y="3912008"/>
            <a:ext cx="914400" cy="914400"/>
          </a:xfrm>
          <a:prstGeom prst="rect">
            <a:avLst/>
          </a:prstGeom>
        </p:spPr>
      </p:pic>
      <p:pic>
        <p:nvPicPr>
          <p:cNvPr id="10" name="Graphic 39" descr="Sun with solid fill">
            <a:extLst>
              <a:ext uri="{FF2B5EF4-FFF2-40B4-BE49-F238E27FC236}">
                <a16:creationId xmlns:a16="http://schemas.microsoft.com/office/drawing/2014/main" id="{A0FF0F58-9DB8-4668-B0A6-3A6FFBE104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0450" y="3895655"/>
            <a:ext cx="914400" cy="914400"/>
          </a:xfrm>
          <a:prstGeom prst="rect">
            <a:avLst/>
          </a:prstGeom>
        </p:spPr>
      </p:pic>
    </p:spTree>
    <p:extLst>
      <p:ext uri="{BB962C8B-B14F-4D97-AF65-F5344CB8AC3E}">
        <p14:creationId xmlns:p14="http://schemas.microsoft.com/office/powerpoint/2010/main" val="4050001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8638" y="-4166"/>
            <a:ext cx="1511127"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2489" y="-233916"/>
            <a:ext cx="11062663" cy="7087751"/>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890469" y="464729"/>
            <a:ext cx="40946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err="1">
                <a:solidFill>
                  <a:srgbClr val="CDA655"/>
                </a:solidFill>
                <a:cs typeface="Calibri"/>
              </a:rPr>
              <a:t>Índice</a:t>
            </a:r>
            <a:endParaRPr lang="en-US" sz="3600">
              <a:solidFill>
                <a:srgbClr val="CDA655"/>
              </a:solidFill>
              <a:cs typeface="Calibri"/>
            </a:endParaRPr>
          </a:p>
        </p:txBody>
      </p:sp>
      <p:sp>
        <p:nvSpPr>
          <p:cNvPr id="8" name="Marcador de contenido 2">
            <a:extLst>
              <a:ext uri="{FF2B5EF4-FFF2-40B4-BE49-F238E27FC236}">
                <a16:creationId xmlns:a16="http://schemas.microsoft.com/office/drawing/2014/main" id="{71142815-D685-4A9A-A7D4-7F0014F8C021}"/>
              </a:ext>
            </a:extLst>
          </p:cNvPr>
          <p:cNvSpPr txBox="1">
            <a:spLocks/>
          </p:cNvSpPr>
          <p:nvPr/>
        </p:nvSpPr>
        <p:spPr>
          <a:xfrm>
            <a:off x="2728213" y="1517674"/>
            <a:ext cx="8256233" cy="4903230"/>
          </a:xfrm>
          <a:prstGeom prst="rect">
            <a:avLst/>
          </a:prstGeom>
        </p:spPr>
        <p:txBody>
          <a:bodyPr vert="horz" lIns="0" tIns="45720" rIns="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s-ES" sz="2600">
                <a:solidFill>
                  <a:srgbClr val="CDA655"/>
                </a:solidFill>
              </a:rPr>
              <a:t>1.</a:t>
            </a:r>
            <a:r>
              <a:rPr lang="es-ES" sz="2600">
                <a:solidFill>
                  <a:srgbClr val="D1666F"/>
                </a:solidFill>
              </a:rPr>
              <a:t> </a:t>
            </a:r>
            <a:r>
              <a:rPr lang="es-ES" sz="2600">
                <a:solidFill>
                  <a:schemeClr val="tx2">
                    <a:lumMod val="60000"/>
                    <a:lumOff val="40000"/>
                  </a:schemeClr>
                </a:solidFill>
              </a:rPr>
              <a:t>Introducción</a:t>
            </a:r>
            <a:endParaRPr lang="es-ES" sz="2600">
              <a:solidFill>
                <a:schemeClr val="tx2">
                  <a:lumMod val="60000"/>
                  <a:lumOff val="40000"/>
                </a:schemeClr>
              </a:solidFill>
              <a:cs typeface="Calibri"/>
            </a:endParaRPr>
          </a:p>
          <a:p>
            <a:pPr marL="0" indent="0">
              <a:lnSpc>
                <a:spcPct val="150000"/>
              </a:lnSpc>
              <a:buNone/>
            </a:pPr>
            <a:r>
              <a:rPr lang="es-ES" sz="2600">
                <a:solidFill>
                  <a:srgbClr val="CDA655"/>
                </a:solidFill>
              </a:rPr>
              <a:t>2. </a:t>
            </a:r>
            <a:r>
              <a:rPr lang="es-ES" sz="2600">
                <a:solidFill>
                  <a:schemeClr val="tx2">
                    <a:lumMod val="60000"/>
                    <a:lumOff val="40000"/>
                  </a:schemeClr>
                </a:solidFill>
              </a:rPr>
              <a:t>Trayectoria de impulsos instantáneos </a:t>
            </a:r>
            <a:endParaRPr lang="es-ES" sz="2600">
              <a:solidFill>
                <a:schemeClr val="tx2">
                  <a:lumMod val="60000"/>
                  <a:lumOff val="40000"/>
                </a:schemeClr>
              </a:solidFill>
              <a:cs typeface="Calibri"/>
            </a:endParaRPr>
          </a:p>
          <a:p>
            <a:pPr marL="0" indent="0">
              <a:lnSpc>
                <a:spcPct val="150000"/>
              </a:lnSpc>
              <a:buNone/>
            </a:pPr>
            <a:r>
              <a:rPr lang="es-ES" sz="2600">
                <a:solidFill>
                  <a:srgbClr val="CDA655"/>
                </a:solidFill>
              </a:rPr>
              <a:t>3. </a:t>
            </a:r>
            <a:r>
              <a:rPr lang="es-ES" sz="2600">
                <a:solidFill>
                  <a:schemeClr val="tx2">
                    <a:lumMod val="60000"/>
                    <a:lumOff val="40000"/>
                  </a:schemeClr>
                </a:solidFill>
              </a:rPr>
              <a:t>Trayectoria de impulsos finitos</a:t>
            </a:r>
            <a:endParaRPr lang="es-ES" sz="2600">
              <a:solidFill>
                <a:schemeClr val="tx2">
                  <a:lumMod val="60000"/>
                  <a:lumOff val="40000"/>
                </a:schemeClr>
              </a:solidFill>
              <a:cs typeface="Calibri"/>
            </a:endParaRPr>
          </a:p>
          <a:p>
            <a:pPr marL="0" indent="0">
              <a:lnSpc>
                <a:spcPct val="150000"/>
              </a:lnSpc>
              <a:buNone/>
            </a:pPr>
            <a:r>
              <a:rPr lang="es-ES" sz="2600">
                <a:solidFill>
                  <a:srgbClr val="CDA655"/>
                </a:solidFill>
              </a:rPr>
              <a:t>4. </a:t>
            </a:r>
            <a:r>
              <a:rPr lang="es-ES" sz="2600">
                <a:solidFill>
                  <a:schemeClr val="tx2">
                    <a:lumMod val="60000"/>
                    <a:lumOff val="40000"/>
                  </a:schemeClr>
                </a:solidFill>
              </a:rPr>
              <a:t>Eclipses y contactos</a:t>
            </a:r>
            <a:endParaRPr lang="es-ES" sz="2600">
              <a:solidFill>
                <a:schemeClr val="tx2">
                  <a:lumMod val="60000"/>
                  <a:lumOff val="40000"/>
                </a:schemeClr>
              </a:solidFill>
              <a:cs typeface="Calibri"/>
            </a:endParaRPr>
          </a:p>
          <a:p>
            <a:pPr marL="0" indent="0">
              <a:lnSpc>
                <a:spcPct val="150000"/>
              </a:lnSpc>
              <a:buNone/>
            </a:pPr>
            <a:r>
              <a:rPr lang="es-ES" sz="2600">
                <a:solidFill>
                  <a:srgbClr val="CDA655"/>
                </a:solidFill>
              </a:rPr>
              <a:t>5.</a:t>
            </a:r>
            <a:r>
              <a:rPr lang="es-ES" sz="2600">
                <a:solidFill>
                  <a:srgbClr val="A15760"/>
                </a:solidFill>
              </a:rPr>
              <a:t> </a:t>
            </a:r>
            <a:r>
              <a:rPr lang="es-ES" sz="2600">
                <a:solidFill>
                  <a:schemeClr val="tx2">
                    <a:lumMod val="60000"/>
                    <a:lumOff val="40000"/>
                  </a:schemeClr>
                </a:solidFill>
              </a:rPr>
              <a:t>Evolución de la altura y traza</a:t>
            </a:r>
            <a:endParaRPr lang="es-ES" sz="2600">
              <a:solidFill>
                <a:schemeClr val="tx2">
                  <a:lumMod val="60000"/>
                  <a:lumOff val="40000"/>
                </a:schemeClr>
              </a:solidFill>
              <a:cs typeface="Calibri"/>
            </a:endParaRPr>
          </a:p>
          <a:p>
            <a:pPr marL="0" indent="0">
              <a:lnSpc>
                <a:spcPct val="150000"/>
              </a:lnSpc>
              <a:buNone/>
            </a:pPr>
            <a:r>
              <a:rPr lang="es-ES" sz="2600">
                <a:solidFill>
                  <a:srgbClr val="CDA655"/>
                </a:solidFill>
              </a:rPr>
              <a:t>6.</a:t>
            </a:r>
            <a:r>
              <a:rPr lang="es-ES" sz="2600">
                <a:solidFill>
                  <a:srgbClr val="A15760"/>
                </a:solidFill>
              </a:rPr>
              <a:t> </a:t>
            </a:r>
            <a:r>
              <a:rPr lang="es-ES" sz="2600">
                <a:solidFill>
                  <a:schemeClr val="tx2">
                    <a:lumMod val="60000"/>
                    <a:lumOff val="40000"/>
                  </a:schemeClr>
                </a:solidFill>
              </a:rPr>
              <a:t>Conclusiones</a:t>
            </a:r>
            <a:endParaRPr lang="es-ES" sz="2600">
              <a:solidFill>
                <a:schemeClr val="tx2">
                  <a:lumMod val="60000"/>
                  <a:lumOff val="40000"/>
                </a:schemeClr>
              </a:solidFill>
              <a:cs typeface="Calibri"/>
            </a:endParaRPr>
          </a:p>
        </p:txBody>
      </p:sp>
      <p:cxnSp>
        <p:nvCxnSpPr>
          <p:cNvPr id="9" name="Conector recto 5">
            <a:extLst>
              <a:ext uri="{FF2B5EF4-FFF2-40B4-BE49-F238E27FC236}">
                <a16:creationId xmlns:a16="http://schemas.microsoft.com/office/drawing/2014/main" id="{CE375D66-EFAA-4624-9ADA-331DC7691859}"/>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6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a:t>
            </a:r>
          </a:p>
        </p:txBody>
      </p:sp>
      <p:pic>
        <p:nvPicPr>
          <p:cNvPr id="5" name="Picture 5" descr="Chart, line chart&#10;&#10;Description automatically generated">
            <a:extLst>
              <a:ext uri="{FF2B5EF4-FFF2-40B4-BE49-F238E27FC236}">
                <a16:creationId xmlns:a16="http://schemas.microsoft.com/office/drawing/2014/main" id="{9C0D807D-C59D-4340-8750-A8896104E2EB}"/>
              </a:ext>
            </a:extLst>
          </p:cNvPr>
          <p:cNvPicPr>
            <a:picLocks noChangeAspect="1"/>
          </p:cNvPicPr>
          <p:nvPr/>
        </p:nvPicPr>
        <p:blipFill>
          <a:blip r:embed="rId5"/>
          <a:stretch>
            <a:fillRect/>
          </a:stretch>
        </p:blipFill>
        <p:spPr>
          <a:xfrm>
            <a:off x="5212080" y="1498121"/>
            <a:ext cx="6241640" cy="4668759"/>
          </a:xfrm>
          <a:prstGeom prst="rect">
            <a:avLst/>
          </a:prstGeom>
        </p:spPr>
      </p:pic>
      <p:sp>
        <p:nvSpPr>
          <p:cNvPr id="6" name="TextBox 5">
            <a:extLst>
              <a:ext uri="{FF2B5EF4-FFF2-40B4-BE49-F238E27FC236}">
                <a16:creationId xmlns:a16="http://schemas.microsoft.com/office/drawing/2014/main" id="{F646FC1B-236D-48FE-A5F6-E4F6461626FD}"/>
              </a:ext>
            </a:extLst>
          </p:cNvPr>
          <p:cNvSpPr txBox="1"/>
          <p:nvPr/>
        </p:nvSpPr>
        <p:spPr>
          <a:xfrm>
            <a:off x="1892060" y="1719532"/>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Eclipses con Júpiter:</a:t>
            </a:r>
          </a:p>
          <a:p>
            <a:endParaRPr lang="en-US" sz="2000">
              <a:solidFill>
                <a:srgbClr val="CDA655"/>
              </a:solidFill>
              <a:cs typeface="Calibri"/>
            </a:endParaRPr>
          </a:p>
          <a:p>
            <a:pPr marL="342900" indent="-342900">
              <a:buFont typeface="Arial"/>
              <a:buChar char="•"/>
            </a:pPr>
            <a:r>
              <a:rPr lang="en-US" sz="2000">
                <a:solidFill>
                  <a:srgbClr val="CDA655"/>
                </a:solidFill>
                <a:cs typeface="Calibri"/>
              </a:rPr>
              <a:t>Solo las órbitas con baja excentricidad tienen eclipses</a:t>
            </a:r>
          </a:p>
          <a:p>
            <a:pPr marL="342900" indent="-342900">
              <a:buFont typeface="Arial"/>
              <a:buChar char="•"/>
            </a:pPr>
            <a:endParaRPr lang="en-US" sz="2000">
              <a:solidFill>
                <a:srgbClr val="CDA655"/>
              </a:solidFill>
              <a:cs typeface="Calibri"/>
            </a:endParaRPr>
          </a:p>
          <a:p>
            <a:pPr marL="342900" indent="-342900">
              <a:buFont typeface="Arial"/>
              <a:buChar char="•"/>
            </a:pPr>
            <a:r>
              <a:rPr lang="en-US" sz="2000">
                <a:solidFill>
                  <a:srgbClr val="CDA655"/>
                </a:solidFill>
                <a:cs typeface="Calibri"/>
              </a:rPr>
              <a:t>Se alargan con el tiempo</a:t>
            </a:r>
          </a:p>
          <a:p>
            <a:pPr marL="342900" indent="-342900">
              <a:buFont typeface="Arial"/>
              <a:buChar char="•"/>
            </a:pPr>
            <a:endParaRPr lang="en-US" sz="2000">
              <a:solidFill>
                <a:srgbClr val="CDA655"/>
              </a:solidFill>
              <a:cs typeface="Calibri"/>
            </a:endParaRPr>
          </a:p>
        </p:txBody>
      </p:sp>
      <p:sp>
        <p:nvSpPr>
          <p:cNvPr id="7" name="Arrow: Down 6">
            <a:extLst>
              <a:ext uri="{FF2B5EF4-FFF2-40B4-BE49-F238E27FC236}">
                <a16:creationId xmlns:a16="http://schemas.microsoft.com/office/drawing/2014/main" id="{E5AF2926-A77C-4C2C-812D-85DF7EB6F6A4}"/>
              </a:ext>
            </a:extLst>
          </p:cNvPr>
          <p:cNvSpPr/>
          <p:nvPr/>
        </p:nvSpPr>
        <p:spPr>
          <a:xfrm>
            <a:off x="2940939" y="4324730"/>
            <a:ext cx="205740" cy="624840"/>
          </a:xfrm>
          <a:prstGeom prst="downArrow">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491610-8BF6-421B-B48A-98063EB89FF4}"/>
              </a:ext>
            </a:extLst>
          </p:cNvPr>
          <p:cNvSpPr txBox="1"/>
          <p:nvPr/>
        </p:nvSpPr>
        <p:spPr>
          <a:xfrm>
            <a:off x="1747280" y="5087572"/>
            <a:ext cx="2606040" cy="1200329"/>
          </a:xfrm>
          <a:prstGeom prst="rect">
            <a:avLst/>
          </a:prstGeom>
          <a:noFill/>
          <a:ln>
            <a:solidFill>
              <a:srgbClr val="CDA65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DA655"/>
                </a:solidFill>
                <a:cs typeface="Calibri"/>
              </a:rPr>
              <a:t>Es de esperar que sigan creciendo hasta un máximo a lo largo del año jupiteriano</a:t>
            </a:r>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Eclipses</a:t>
            </a:r>
          </a:p>
        </p:txBody>
      </p:sp>
      <p:pic>
        <p:nvPicPr>
          <p:cNvPr id="18" name="Graphic 17" descr="Jupiter outline">
            <a:extLst>
              <a:ext uri="{FF2B5EF4-FFF2-40B4-BE49-F238E27FC236}">
                <a16:creationId xmlns:a16="http://schemas.microsoft.com/office/drawing/2014/main" id="{D9958C10-BE38-4C89-BEC9-900F07D57F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92124" y="1124831"/>
            <a:ext cx="906780" cy="906780"/>
          </a:xfrm>
          <a:prstGeom prst="rect">
            <a:avLst/>
          </a:prstGeom>
        </p:spPr>
      </p:pic>
      <p:pic>
        <p:nvPicPr>
          <p:cNvPr id="3" name="Graphic 39" descr="Sun with solid fill">
            <a:extLst>
              <a:ext uri="{FF2B5EF4-FFF2-40B4-BE49-F238E27FC236}">
                <a16:creationId xmlns:a16="http://schemas.microsoft.com/office/drawing/2014/main" id="{15D663BB-EC09-476E-A7FB-B76285E983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89100" y="239198"/>
            <a:ext cx="914400" cy="914400"/>
          </a:xfrm>
          <a:prstGeom prst="rect">
            <a:avLst/>
          </a:prstGeom>
        </p:spPr>
      </p:pic>
      <p:sp>
        <p:nvSpPr>
          <p:cNvPr id="8" name="TextBox 3">
            <a:extLst>
              <a:ext uri="{FF2B5EF4-FFF2-40B4-BE49-F238E27FC236}">
                <a16:creationId xmlns:a16="http://schemas.microsoft.com/office/drawing/2014/main" id="{87C5EED8-644B-4874-A41F-405E329C9EF0}"/>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17</a:t>
            </a:r>
          </a:p>
        </p:txBody>
      </p:sp>
    </p:spTree>
    <p:extLst>
      <p:ext uri="{BB962C8B-B14F-4D97-AF65-F5344CB8AC3E}">
        <p14:creationId xmlns:p14="http://schemas.microsoft.com/office/powerpoint/2010/main" val="2023698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41852"/>
            <a:ext cx="10729491" cy="7084678"/>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a:t>
            </a:r>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Eclipses</a:t>
            </a:r>
          </a:p>
        </p:txBody>
      </p:sp>
      <p:pic>
        <p:nvPicPr>
          <p:cNvPr id="3" name="Picture 7" descr="Chart, line chart&#10;&#10;Description automatically generated">
            <a:extLst>
              <a:ext uri="{FF2B5EF4-FFF2-40B4-BE49-F238E27FC236}">
                <a16:creationId xmlns:a16="http://schemas.microsoft.com/office/drawing/2014/main" id="{E014FB2D-361E-4331-A455-2B892103A92B}"/>
              </a:ext>
            </a:extLst>
          </p:cNvPr>
          <p:cNvPicPr>
            <a:picLocks noChangeAspect="1"/>
          </p:cNvPicPr>
          <p:nvPr/>
        </p:nvPicPr>
        <p:blipFill>
          <a:blip r:embed="rId5"/>
          <a:stretch>
            <a:fillRect/>
          </a:stretch>
        </p:blipFill>
        <p:spPr>
          <a:xfrm>
            <a:off x="2522220" y="1519108"/>
            <a:ext cx="8359140" cy="4612264"/>
          </a:xfrm>
          <a:prstGeom prst="rect">
            <a:avLst/>
          </a:prstGeom>
        </p:spPr>
      </p:pic>
      <p:pic>
        <p:nvPicPr>
          <p:cNvPr id="17" name="Graphic 39" descr="Sun with solid fill">
            <a:extLst>
              <a:ext uri="{FF2B5EF4-FFF2-40B4-BE49-F238E27FC236}">
                <a16:creationId xmlns:a16="http://schemas.microsoft.com/office/drawing/2014/main" id="{B2B6A7CC-D0E9-45B9-B55B-5B44FC92C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89100" y="239198"/>
            <a:ext cx="914400" cy="914400"/>
          </a:xfrm>
          <a:prstGeom prst="rect">
            <a:avLst/>
          </a:prstGeom>
        </p:spPr>
      </p:pic>
      <p:sp>
        <p:nvSpPr>
          <p:cNvPr id="5" name="TextBox 3">
            <a:extLst>
              <a:ext uri="{FF2B5EF4-FFF2-40B4-BE49-F238E27FC236}">
                <a16:creationId xmlns:a16="http://schemas.microsoft.com/office/drawing/2014/main" id="{33E81B87-2E1D-4E97-82EA-0272EBA081EB}"/>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18</a:t>
            </a:r>
          </a:p>
        </p:txBody>
      </p:sp>
    </p:spTree>
    <p:extLst>
      <p:ext uri="{BB962C8B-B14F-4D97-AF65-F5344CB8AC3E}">
        <p14:creationId xmlns:p14="http://schemas.microsoft.com/office/powerpoint/2010/main" val="3335761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646FC1B-236D-48FE-A5F6-E4F6461626FD}"/>
                  </a:ext>
                </a:extLst>
              </p:cNvPr>
              <p:cNvSpPr txBox="1"/>
              <p:nvPr/>
            </p:nvSpPr>
            <p:spPr>
              <a:xfrm>
                <a:off x="1892060" y="1719532"/>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rgbClr val="CDA655"/>
                    </a:solidFill>
                    <a:cs typeface="Calibri"/>
                  </a:rPr>
                  <a:t>Contactos</a:t>
                </a:r>
                <a:r>
                  <a:rPr lang="en-US" sz="2000">
                    <a:solidFill>
                      <a:srgbClr val="CDA655"/>
                    </a:solidFill>
                    <a:cs typeface="Calibri"/>
                  </a:rPr>
                  <a:t> con </a:t>
                </a:r>
                <a:r>
                  <a:rPr lang="en-US" sz="2000" err="1">
                    <a:solidFill>
                      <a:srgbClr val="CDA655"/>
                    </a:solidFill>
                    <a:cs typeface="Calibri"/>
                  </a:rPr>
                  <a:t>Montegancedo</a:t>
                </a:r>
                <a:endParaRPr lang="en-US"/>
              </a:p>
              <a:p>
                <a:endParaRPr lang="en-US" sz="2000">
                  <a:solidFill>
                    <a:srgbClr val="CDA655"/>
                  </a:solidFill>
                  <a:cs typeface="Calibri"/>
                </a:endParaRPr>
              </a:p>
              <a:p>
                <a:r>
                  <a:rPr lang="en-US" sz="2000" err="1">
                    <a:solidFill>
                      <a:srgbClr val="CDA655"/>
                    </a:solidFill>
                    <a:ea typeface="+mn-lt"/>
                    <a:cs typeface="+mn-lt"/>
                  </a:rPr>
                  <a:t>Latitud</a:t>
                </a:r>
                <a:r>
                  <a:rPr lang="en-US" sz="2000">
                    <a:solidFill>
                      <a:srgbClr val="CDA655"/>
                    </a:solidFill>
                    <a:ea typeface="+mn-lt"/>
                    <a:cs typeface="+mn-lt"/>
                  </a:rPr>
                  <a:t> : 40.406361</a:t>
                </a:r>
                <a14:m>
                  <m:oMath xmlns:m="http://schemas.openxmlformats.org/officeDocument/2006/math">
                    <m:r>
                      <a:rPr lang="es-ES" sz="2000" b="0" i="1" smtClean="0">
                        <a:solidFill>
                          <a:srgbClr val="CDA655"/>
                        </a:solidFill>
                        <a:latin typeface="Cambria Math" panose="02040503050406030204" pitchFamily="18" charset="0"/>
                        <a:ea typeface="Cambria Math" panose="02040503050406030204" pitchFamily="18" charset="0"/>
                        <a:cs typeface="Calibri"/>
                      </a:rPr>
                      <m:t>°</m:t>
                    </m:r>
                  </m:oMath>
                </a14:m>
                <a:r>
                  <a:rPr lang="en-US" sz="2000">
                    <a:solidFill>
                      <a:srgbClr val="CDA655"/>
                    </a:solidFill>
                    <a:ea typeface="+mn-lt"/>
                    <a:cs typeface="+mn-lt"/>
                  </a:rPr>
                  <a:t> </a:t>
                </a:r>
                <a:r>
                  <a:rPr lang="en-US" sz="2000" err="1">
                    <a:solidFill>
                      <a:srgbClr val="CDA655"/>
                    </a:solidFill>
                    <a:ea typeface="+mn-lt"/>
                    <a:cs typeface="+mn-lt"/>
                  </a:rPr>
                  <a:t>Longitud</a:t>
                </a:r>
                <a:r>
                  <a:rPr lang="en-US" sz="2000">
                    <a:solidFill>
                      <a:srgbClr val="CDA655"/>
                    </a:solidFill>
                    <a:ea typeface="+mn-lt"/>
                    <a:cs typeface="+mn-lt"/>
                  </a:rPr>
                  <a:t>: 356.167972</a:t>
                </a:r>
                <a14:m>
                  <m:oMath xmlns:m="http://schemas.openxmlformats.org/officeDocument/2006/math">
                    <m:r>
                      <a:rPr lang="es-ES" sz="2000" i="1">
                        <a:solidFill>
                          <a:srgbClr val="CDA655"/>
                        </a:solidFill>
                        <a:latin typeface="Cambria Math" panose="02040503050406030204" pitchFamily="18" charset="0"/>
                        <a:ea typeface="Cambria Math" panose="02040503050406030204" pitchFamily="18" charset="0"/>
                        <a:cs typeface="Calibri"/>
                      </a:rPr>
                      <m:t>°</m:t>
                    </m:r>
                  </m:oMath>
                </a14:m>
                <a:endParaRPr lang="en-US" sz="2000">
                  <a:solidFill>
                    <a:srgbClr val="CDA655"/>
                  </a:solidFill>
                  <a:ea typeface="+mn-lt"/>
                  <a:cs typeface="+mn-lt"/>
                </a:endParaRPr>
              </a:p>
              <a:p>
                <a:pPr marL="342900" indent="-342900">
                  <a:buFont typeface="Arial"/>
                  <a:buChar char="•"/>
                </a:pPr>
                <a:endParaRPr lang="en-US" sz="2000">
                  <a:solidFill>
                    <a:srgbClr val="CDA655"/>
                  </a:solidFill>
                  <a:cs typeface="Calibri"/>
                </a:endParaRPr>
              </a:p>
            </p:txBody>
          </p:sp>
        </mc:Choice>
        <mc:Fallback>
          <p:sp>
            <p:nvSpPr>
              <p:cNvPr id="6" name="TextBox 5">
                <a:extLst>
                  <a:ext uri="{FF2B5EF4-FFF2-40B4-BE49-F238E27FC236}">
                    <a16:creationId xmlns:a16="http://schemas.microsoft.com/office/drawing/2014/main" id="{F646FC1B-236D-48FE-A5F6-E4F6461626FD}"/>
                  </a:ext>
                </a:extLst>
              </p:cNvPr>
              <p:cNvSpPr txBox="1">
                <a:spLocks noRot="1" noChangeAspect="1" noMove="1" noResize="1" noEditPoints="1" noAdjustHandles="1" noChangeArrowheads="1" noChangeShapeType="1" noTextEdit="1"/>
              </p:cNvSpPr>
              <p:nvPr/>
            </p:nvSpPr>
            <p:spPr>
              <a:xfrm>
                <a:off x="1892060" y="1719532"/>
                <a:ext cx="2743200" cy="1938992"/>
              </a:xfrm>
              <a:prstGeom prst="rect">
                <a:avLst/>
              </a:prstGeom>
              <a:blipFill>
                <a:blip r:embed="rId6"/>
                <a:stretch>
                  <a:fillRect l="-2222" t="-1572"/>
                </a:stretch>
              </a:blipFill>
            </p:spPr>
            <p:txBody>
              <a:bodyPr/>
              <a:lstStyle/>
              <a:p>
                <a:r>
                  <a:rPr lang="en-GB">
                    <a:noFill/>
                  </a:rPr>
                  <a:t> </a:t>
                </a:r>
              </a:p>
            </p:txBody>
          </p:sp>
        </mc:Fallback>
      </mc:AlternateContent>
      <p:sp>
        <p:nvSpPr>
          <p:cNvPr id="7" name="Arrow: Down 6">
            <a:extLst>
              <a:ext uri="{FF2B5EF4-FFF2-40B4-BE49-F238E27FC236}">
                <a16:creationId xmlns:a16="http://schemas.microsoft.com/office/drawing/2014/main" id="{E5AF2926-A77C-4C2C-812D-85DF7EB6F6A4}"/>
              </a:ext>
            </a:extLst>
          </p:cNvPr>
          <p:cNvSpPr/>
          <p:nvPr/>
        </p:nvSpPr>
        <p:spPr>
          <a:xfrm>
            <a:off x="2940939" y="3478910"/>
            <a:ext cx="213360" cy="739140"/>
          </a:xfrm>
          <a:prstGeom prst="downArrow">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491610-8BF6-421B-B48A-98063EB89FF4}"/>
              </a:ext>
            </a:extLst>
          </p:cNvPr>
          <p:cNvSpPr txBox="1"/>
          <p:nvPr/>
        </p:nvSpPr>
        <p:spPr>
          <a:xfrm>
            <a:off x="1754900" y="4592272"/>
            <a:ext cx="2606040" cy="1477328"/>
          </a:xfrm>
          <a:prstGeom prst="rect">
            <a:avLst/>
          </a:prstGeom>
          <a:noFill/>
          <a:ln>
            <a:solidFill>
              <a:srgbClr val="CDA65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DA655"/>
                </a:solidFill>
                <a:cs typeface="Calibri"/>
              </a:rPr>
              <a:t>Las órbitas de menor exentricidad tienen menos tiempo de contacto pero más frecuencia</a:t>
            </a:r>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Contactos</a:t>
            </a:r>
          </a:p>
        </p:txBody>
      </p:sp>
      <p:pic>
        <p:nvPicPr>
          <p:cNvPr id="3" name="Graphic 2" descr="Satellite outline">
            <a:extLst>
              <a:ext uri="{FF2B5EF4-FFF2-40B4-BE49-F238E27FC236}">
                <a16:creationId xmlns:a16="http://schemas.microsoft.com/office/drawing/2014/main" id="{EB20D57B-70CF-48E4-99C3-A6356C725B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60697" y="1257349"/>
            <a:ext cx="914400" cy="914400"/>
          </a:xfrm>
          <a:prstGeom prst="rect">
            <a:avLst/>
          </a:prstGeom>
        </p:spPr>
      </p:pic>
      <p:pic>
        <p:nvPicPr>
          <p:cNvPr id="8" name="Picture 8" descr="Chart, diagram&#10;&#10;Description automatically generated">
            <a:extLst>
              <a:ext uri="{FF2B5EF4-FFF2-40B4-BE49-F238E27FC236}">
                <a16:creationId xmlns:a16="http://schemas.microsoft.com/office/drawing/2014/main" id="{F170DCDA-0B18-45EA-9095-FA84412F84BC}"/>
              </a:ext>
            </a:extLst>
          </p:cNvPr>
          <p:cNvPicPr>
            <a:picLocks noChangeAspect="1"/>
          </p:cNvPicPr>
          <p:nvPr/>
        </p:nvPicPr>
        <p:blipFill>
          <a:blip r:embed="rId9"/>
          <a:stretch>
            <a:fillRect/>
          </a:stretch>
        </p:blipFill>
        <p:spPr>
          <a:xfrm>
            <a:off x="5212080" y="1501140"/>
            <a:ext cx="6271260" cy="4683529"/>
          </a:xfrm>
          <a:prstGeom prst="rect">
            <a:avLst/>
          </a:prstGeom>
        </p:spPr>
      </p:pic>
      <p:pic>
        <p:nvPicPr>
          <p:cNvPr id="21" name="Graphic 29" descr="Telescope with solid fill">
            <a:extLst>
              <a:ext uri="{FF2B5EF4-FFF2-40B4-BE49-F238E27FC236}">
                <a16:creationId xmlns:a16="http://schemas.microsoft.com/office/drawing/2014/main" id="{F537876C-4865-4ACE-B768-2302BEEE58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10000" y="221262"/>
            <a:ext cx="914400" cy="914400"/>
          </a:xfrm>
          <a:prstGeom prst="rect">
            <a:avLst/>
          </a:prstGeom>
        </p:spPr>
      </p:pic>
      <p:sp>
        <p:nvSpPr>
          <p:cNvPr id="5" name="TextBox 3">
            <a:extLst>
              <a:ext uri="{FF2B5EF4-FFF2-40B4-BE49-F238E27FC236}">
                <a16:creationId xmlns:a16="http://schemas.microsoft.com/office/drawing/2014/main" id="{44C9CDB9-E80F-4E1F-874D-DEC110713D19}"/>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19</a:t>
            </a:r>
          </a:p>
        </p:txBody>
      </p:sp>
    </p:spTree>
    <p:extLst>
      <p:ext uri="{BB962C8B-B14F-4D97-AF65-F5344CB8AC3E}">
        <p14:creationId xmlns:p14="http://schemas.microsoft.com/office/powerpoint/2010/main" val="2744059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2400">
              <a:solidFill>
                <a:srgbClr val="CDA655"/>
              </a:solidFill>
              <a:cs typeface="Calibri"/>
            </a:endParaRPr>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Contactos</a:t>
            </a:r>
          </a:p>
        </p:txBody>
      </p:sp>
      <p:pic>
        <p:nvPicPr>
          <p:cNvPr id="5" name="Picture 5" descr="Chart, scatter chart&#10;&#10;Description automatically generated">
            <a:extLst>
              <a:ext uri="{FF2B5EF4-FFF2-40B4-BE49-F238E27FC236}">
                <a16:creationId xmlns:a16="http://schemas.microsoft.com/office/drawing/2014/main" id="{EC109661-4785-43F6-8A4A-D789A395ACD0}"/>
              </a:ext>
            </a:extLst>
          </p:cNvPr>
          <p:cNvPicPr>
            <a:picLocks noChangeAspect="1"/>
          </p:cNvPicPr>
          <p:nvPr/>
        </p:nvPicPr>
        <p:blipFill>
          <a:blip r:embed="rId5"/>
          <a:stretch>
            <a:fillRect/>
          </a:stretch>
        </p:blipFill>
        <p:spPr>
          <a:xfrm>
            <a:off x="2522220" y="1519108"/>
            <a:ext cx="8427720" cy="4612264"/>
          </a:xfrm>
          <a:prstGeom prst="rect">
            <a:avLst/>
          </a:prstGeom>
        </p:spPr>
      </p:pic>
      <p:pic>
        <p:nvPicPr>
          <p:cNvPr id="3" name="Graphic 29" descr="Telescope with solid fill">
            <a:extLst>
              <a:ext uri="{FF2B5EF4-FFF2-40B4-BE49-F238E27FC236}">
                <a16:creationId xmlns:a16="http://schemas.microsoft.com/office/drawing/2014/main" id="{86C6BE5C-29B9-4E19-8916-D97E622999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000" y="221262"/>
            <a:ext cx="914400" cy="914400"/>
          </a:xfrm>
          <a:prstGeom prst="rect">
            <a:avLst/>
          </a:prstGeom>
        </p:spPr>
      </p:pic>
      <p:sp>
        <p:nvSpPr>
          <p:cNvPr id="6" name="TextBox 3">
            <a:extLst>
              <a:ext uri="{FF2B5EF4-FFF2-40B4-BE49-F238E27FC236}">
                <a16:creationId xmlns:a16="http://schemas.microsoft.com/office/drawing/2014/main" id="{A60B3CAE-7AFD-4E5A-A0C6-36192560FF5C}"/>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20</a:t>
            </a:r>
          </a:p>
        </p:txBody>
      </p:sp>
    </p:spTree>
    <p:extLst>
      <p:ext uri="{BB962C8B-B14F-4D97-AF65-F5344CB8AC3E}">
        <p14:creationId xmlns:p14="http://schemas.microsoft.com/office/powerpoint/2010/main" val="3241306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3063417" y="2123182"/>
            <a:ext cx="60651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a:solidFill>
                  <a:srgbClr val="CDA655"/>
                </a:solidFill>
                <a:cs typeface="Calibri"/>
              </a:rPr>
              <a:t>Evolución de la altura       y traza</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758494" y="373269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pic>
        <p:nvPicPr>
          <p:cNvPr id="4" name="Graphic 3" descr="Earth with solid fill">
            <a:extLst>
              <a:ext uri="{FF2B5EF4-FFF2-40B4-BE49-F238E27FC236}">
                <a16:creationId xmlns:a16="http://schemas.microsoft.com/office/drawing/2014/main" id="{D2AFC2E2-491D-4720-88C1-19A60D2873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1209" y="3831233"/>
            <a:ext cx="914400" cy="914400"/>
          </a:xfrm>
          <a:prstGeom prst="rect">
            <a:avLst/>
          </a:prstGeom>
        </p:spPr>
      </p:pic>
      <p:pic>
        <p:nvPicPr>
          <p:cNvPr id="5" name="Graphic 4" descr="Jupiter outline">
            <a:extLst>
              <a:ext uri="{FF2B5EF4-FFF2-40B4-BE49-F238E27FC236}">
                <a16:creationId xmlns:a16="http://schemas.microsoft.com/office/drawing/2014/main" id="{2ED9164B-1A19-48D9-8CEE-F8E2C090AC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90621" y="3835204"/>
            <a:ext cx="914400" cy="914400"/>
          </a:xfrm>
          <a:prstGeom prst="rect">
            <a:avLst/>
          </a:prstGeom>
        </p:spPr>
      </p:pic>
    </p:spTree>
    <p:extLst>
      <p:ext uri="{BB962C8B-B14F-4D97-AF65-F5344CB8AC3E}">
        <p14:creationId xmlns:p14="http://schemas.microsoft.com/office/powerpoint/2010/main" val="2240750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Evolución de la altura</a:t>
            </a:r>
          </a:p>
        </p:txBody>
      </p:sp>
      <p:pic>
        <p:nvPicPr>
          <p:cNvPr id="10" name="Picture 11" descr="Chart, line chart&#10;&#10;Description automatically generated">
            <a:extLst>
              <a:ext uri="{FF2B5EF4-FFF2-40B4-BE49-F238E27FC236}">
                <a16:creationId xmlns:a16="http://schemas.microsoft.com/office/drawing/2014/main" id="{63DE223D-041C-4D99-8162-0493367B3635}"/>
              </a:ext>
            </a:extLst>
          </p:cNvPr>
          <p:cNvPicPr>
            <a:picLocks noChangeAspect="1"/>
          </p:cNvPicPr>
          <p:nvPr/>
        </p:nvPicPr>
        <p:blipFill>
          <a:blip r:embed="rId6"/>
          <a:stretch>
            <a:fillRect/>
          </a:stretch>
        </p:blipFill>
        <p:spPr>
          <a:xfrm>
            <a:off x="1607820" y="2259330"/>
            <a:ext cx="3246120" cy="2240859"/>
          </a:xfrm>
          <a:prstGeom prst="rect">
            <a:avLst/>
          </a:prstGeom>
        </p:spPr>
      </p:pic>
      <p:pic>
        <p:nvPicPr>
          <p:cNvPr id="12" name="Picture 14" descr="Chart, line chart&#10;&#10;Description automatically generated">
            <a:extLst>
              <a:ext uri="{FF2B5EF4-FFF2-40B4-BE49-F238E27FC236}">
                <a16:creationId xmlns:a16="http://schemas.microsoft.com/office/drawing/2014/main" id="{22AF01BD-C5BA-456D-AE38-AC345F11FB5B}"/>
              </a:ext>
            </a:extLst>
          </p:cNvPr>
          <p:cNvPicPr>
            <a:picLocks noChangeAspect="1"/>
          </p:cNvPicPr>
          <p:nvPr/>
        </p:nvPicPr>
        <p:blipFill>
          <a:blip r:embed="rId7"/>
          <a:stretch>
            <a:fillRect/>
          </a:stretch>
        </p:blipFill>
        <p:spPr>
          <a:xfrm>
            <a:off x="5040630" y="2251710"/>
            <a:ext cx="3276600" cy="2240280"/>
          </a:xfrm>
          <a:prstGeom prst="rect">
            <a:avLst/>
          </a:prstGeom>
        </p:spPr>
      </p:pic>
      <p:pic>
        <p:nvPicPr>
          <p:cNvPr id="15" name="Picture 16" descr="Chart, line chart&#10;&#10;Description automatically generated">
            <a:extLst>
              <a:ext uri="{FF2B5EF4-FFF2-40B4-BE49-F238E27FC236}">
                <a16:creationId xmlns:a16="http://schemas.microsoft.com/office/drawing/2014/main" id="{75317CB8-FB1B-4CD2-9AAA-BB087E78C62C}"/>
              </a:ext>
            </a:extLst>
          </p:cNvPr>
          <p:cNvPicPr>
            <a:picLocks noChangeAspect="1"/>
          </p:cNvPicPr>
          <p:nvPr/>
        </p:nvPicPr>
        <p:blipFill>
          <a:blip r:embed="rId8"/>
          <a:stretch>
            <a:fillRect/>
          </a:stretch>
        </p:blipFill>
        <p:spPr>
          <a:xfrm>
            <a:off x="8503920" y="2255520"/>
            <a:ext cx="3352800" cy="2247900"/>
          </a:xfrm>
          <a:prstGeom prst="rect">
            <a:avLst/>
          </a:prstGeom>
        </p:spPr>
      </p:pic>
      <p:sp>
        <p:nvSpPr>
          <p:cNvPr id="17" name="TextBox 16">
            <a:extLst>
              <a:ext uri="{FF2B5EF4-FFF2-40B4-BE49-F238E27FC236}">
                <a16:creationId xmlns:a16="http://schemas.microsoft.com/office/drawing/2014/main" id="{5A935E8F-30B6-4C74-A5B8-647A6AB967D0}"/>
              </a:ext>
            </a:extLst>
          </p:cNvPr>
          <p:cNvSpPr txBox="1"/>
          <p:nvPr/>
        </p:nvSpPr>
        <p:spPr>
          <a:xfrm>
            <a:off x="1914920" y="1346152"/>
            <a:ext cx="40005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Altura de perigeo: 600 km</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sp>
        <p:nvSpPr>
          <p:cNvPr id="18" name="TextBox 17">
            <a:extLst>
              <a:ext uri="{FF2B5EF4-FFF2-40B4-BE49-F238E27FC236}">
                <a16:creationId xmlns:a16="http://schemas.microsoft.com/office/drawing/2014/main" id="{02D674ED-6096-4274-A30A-87AF293C869B}"/>
              </a:ext>
            </a:extLst>
          </p:cNvPr>
          <p:cNvSpPr txBox="1"/>
          <p:nvPr/>
        </p:nvSpPr>
        <p:spPr>
          <a:xfrm>
            <a:off x="2219720" y="4584652"/>
            <a:ext cx="20193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Excentricidad 0.1</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sp>
        <p:nvSpPr>
          <p:cNvPr id="19" name="TextBox 18">
            <a:extLst>
              <a:ext uri="{FF2B5EF4-FFF2-40B4-BE49-F238E27FC236}">
                <a16:creationId xmlns:a16="http://schemas.microsoft.com/office/drawing/2014/main" id="{F713BDBE-1476-44C7-AE81-5E71F19B8FF1}"/>
              </a:ext>
            </a:extLst>
          </p:cNvPr>
          <p:cNvSpPr txBox="1"/>
          <p:nvPr/>
        </p:nvSpPr>
        <p:spPr>
          <a:xfrm>
            <a:off x="5686820" y="4584652"/>
            <a:ext cx="20193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Excentricidad 0.6</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sp>
        <p:nvSpPr>
          <p:cNvPr id="21" name="TextBox 20">
            <a:extLst>
              <a:ext uri="{FF2B5EF4-FFF2-40B4-BE49-F238E27FC236}">
                <a16:creationId xmlns:a16="http://schemas.microsoft.com/office/drawing/2014/main" id="{B587072C-142E-4AF6-8327-61510ABD1B89}"/>
              </a:ext>
            </a:extLst>
          </p:cNvPr>
          <p:cNvSpPr txBox="1"/>
          <p:nvPr/>
        </p:nvSpPr>
        <p:spPr>
          <a:xfrm>
            <a:off x="9778760" y="4584652"/>
            <a:ext cx="8077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Fly-by</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pic>
        <p:nvPicPr>
          <p:cNvPr id="3" name="Graphic 2" descr="Jupiter outline">
            <a:extLst>
              <a:ext uri="{FF2B5EF4-FFF2-40B4-BE49-F238E27FC236}">
                <a16:creationId xmlns:a16="http://schemas.microsoft.com/office/drawing/2014/main" id="{FFA326AF-83FF-44F2-9AF1-A93D7FEF4D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14257" y="233022"/>
            <a:ext cx="914400" cy="914400"/>
          </a:xfrm>
          <a:prstGeom prst="rect">
            <a:avLst/>
          </a:prstGeom>
        </p:spPr>
      </p:pic>
      <p:sp>
        <p:nvSpPr>
          <p:cNvPr id="5" name="TextBox 3">
            <a:extLst>
              <a:ext uri="{FF2B5EF4-FFF2-40B4-BE49-F238E27FC236}">
                <a16:creationId xmlns:a16="http://schemas.microsoft.com/office/drawing/2014/main" id="{89F45FBE-2472-4E2A-954D-00CEF57D3558}"/>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22</a:t>
            </a:r>
          </a:p>
        </p:txBody>
      </p:sp>
    </p:spTree>
    <p:extLst>
      <p:ext uri="{BB962C8B-B14F-4D97-AF65-F5344CB8AC3E}">
        <p14:creationId xmlns:p14="http://schemas.microsoft.com/office/powerpoint/2010/main" val="3111023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Evolución de la altura</a:t>
            </a:r>
          </a:p>
        </p:txBody>
      </p:sp>
      <p:pic>
        <p:nvPicPr>
          <p:cNvPr id="10" name="Picture 11" descr="Chart, line chart&#10;&#10;Description automatically generated">
            <a:extLst>
              <a:ext uri="{FF2B5EF4-FFF2-40B4-BE49-F238E27FC236}">
                <a16:creationId xmlns:a16="http://schemas.microsoft.com/office/drawing/2014/main" id="{63DE223D-041C-4D99-8162-0493367B3635}"/>
              </a:ext>
            </a:extLst>
          </p:cNvPr>
          <p:cNvPicPr>
            <a:picLocks noChangeAspect="1"/>
          </p:cNvPicPr>
          <p:nvPr/>
        </p:nvPicPr>
        <p:blipFill>
          <a:blip r:embed="rId6"/>
          <a:stretch>
            <a:fillRect/>
          </a:stretch>
        </p:blipFill>
        <p:spPr>
          <a:xfrm>
            <a:off x="1607820" y="2259330"/>
            <a:ext cx="3246120" cy="2240859"/>
          </a:xfrm>
          <a:prstGeom prst="rect">
            <a:avLst/>
          </a:prstGeom>
        </p:spPr>
      </p:pic>
      <p:pic>
        <p:nvPicPr>
          <p:cNvPr id="12" name="Picture 14" descr="Chart, line chart&#10;&#10;Description automatically generated">
            <a:extLst>
              <a:ext uri="{FF2B5EF4-FFF2-40B4-BE49-F238E27FC236}">
                <a16:creationId xmlns:a16="http://schemas.microsoft.com/office/drawing/2014/main" id="{22AF01BD-C5BA-456D-AE38-AC345F11FB5B}"/>
              </a:ext>
            </a:extLst>
          </p:cNvPr>
          <p:cNvPicPr>
            <a:picLocks noChangeAspect="1"/>
          </p:cNvPicPr>
          <p:nvPr/>
        </p:nvPicPr>
        <p:blipFill>
          <a:blip r:embed="rId7"/>
          <a:stretch>
            <a:fillRect/>
          </a:stretch>
        </p:blipFill>
        <p:spPr>
          <a:xfrm>
            <a:off x="5040630" y="2251710"/>
            <a:ext cx="3276600" cy="2240280"/>
          </a:xfrm>
          <a:prstGeom prst="rect">
            <a:avLst/>
          </a:prstGeom>
        </p:spPr>
      </p:pic>
      <p:pic>
        <p:nvPicPr>
          <p:cNvPr id="15" name="Picture 16" descr="Chart, line chart&#10;&#10;Description automatically generated">
            <a:extLst>
              <a:ext uri="{FF2B5EF4-FFF2-40B4-BE49-F238E27FC236}">
                <a16:creationId xmlns:a16="http://schemas.microsoft.com/office/drawing/2014/main" id="{75317CB8-FB1B-4CD2-9AAA-BB087E78C62C}"/>
              </a:ext>
            </a:extLst>
          </p:cNvPr>
          <p:cNvPicPr>
            <a:picLocks noChangeAspect="1"/>
          </p:cNvPicPr>
          <p:nvPr/>
        </p:nvPicPr>
        <p:blipFill>
          <a:blip r:embed="rId8"/>
          <a:stretch>
            <a:fillRect/>
          </a:stretch>
        </p:blipFill>
        <p:spPr>
          <a:xfrm>
            <a:off x="8503920" y="2255520"/>
            <a:ext cx="3352800" cy="2247900"/>
          </a:xfrm>
          <a:prstGeom prst="rect">
            <a:avLst/>
          </a:prstGeom>
        </p:spPr>
      </p:pic>
      <p:sp>
        <p:nvSpPr>
          <p:cNvPr id="17" name="TextBox 16">
            <a:extLst>
              <a:ext uri="{FF2B5EF4-FFF2-40B4-BE49-F238E27FC236}">
                <a16:creationId xmlns:a16="http://schemas.microsoft.com/office/drawing/2014/main" id="{5A935E8F-30B6-4C74-A5B8-647A6AB967D0}"/>
              </a:ext>
            </a:extLst>
          </p:cNvPr>
          <p:cNvSpPr txBox="1"/>
          <p:nvPr/>
        </p:nvSpPr>
        <p:spPr>
          <a:xfrm>
            <a:off x="1914920" y="1346152"/>
            <a:ext cx="40005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Altura de perigeo: 1500 km</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pic>
        <p:nvPicPr>
          <p:cNvPr id="6" name="Picture 6" descr="Chart, line chart&#10;&#10;Description automatically generated">
            <a:extLst>
              <a:ext uri="{FF2B5EF4-FFF2-40B4-BE49-F238E27FC236}">
                <a16:creationId xmlns:a16="http://schemas.microsoft.com/office/drawing/2014/main" id="{0C1C1457-69E9-4516-A2A0-F2B45F9AC84F}"/>
              </a:ext>
            </a:extLst>
          </p:cNvPr>
          <p:cNvPicPr>
            <a:picLocks noChangeAspect="1"/>
          </p:cNvPicPr>
          <p:nvPr/>
        </p:nvPicPr>
        <p:blipFill>
          <a:blip r:embed="rId9"/>
          <a:stretch>
            <a:fillRect/>
          </a:stretch>
        </p:blipFill>
        <p:spPr>
          <a:xfrm>
            <a:off x="1607820" y="2255231"/>
            <a:ext cx="3284220" cy="2248479"/>
          </a:xfrm>
          <a:prstGeom prst="rect">
            <a:avLst/>
          </a:prstGeom>
        </p:spPr>
      </p:pic>
      <p:pic>
        <p:nvPicPr>
          <p:cNvPr id="7" name="Picture 7" descr="Chart, line chart&#10;&#10;Description automatically generated">
            <a:extLst>
              <a:ext uri="{FF2B5EF4-FFF2-40B4-BE49-F238E27FC236}">
                <a16:creationId xmlns:a16="http://schemas.microsoft.com/office/drawing/2014/main" id="{932E40A3-DE0E-4EA6-8411-9760C0C41F34}"/>
              </a:ext>
            </a:extLst>
          </p:cNvPr>
          <p:cNvPicPr>
            <a:picLocks noChangeAspect="1"/>
          </p:cNvPicPr>
          <p:nvPr/>
        </p:nvPicPr>
        <p:blipFill>
          <a:blip r:embed="rId10"/>
          <a:stretch>
            <a:fillRect/>
          </a:stretch>
        </p:blipFill>
        <p:spPr>
          <a:xfrm>
            <a:off x="5044440" y="2244090"/>
            <a:ext cx="3276600" cy="2232660"/>
          </a:xfrm>
          <a:prstGeom prst="rect">
            <a:avLst/>
          </a:prstGeom>
        </p:spPr>
      </p:pic>
      <p:pic>
        <p:nvPicPr>
          <p:cNvPr id="8" name="Picture 17" descr="Chart, line chart&#10;&#10;Description automatically generated">
            <a:extLst>
              <a:ext uri="{FF2B5EF4-FFF2-40B4-BE49-F238E27FC236}">
                <a16:creationId xmlns:a16="http://schemas.microsoft.com/office/drawing/2014/main" id="{4863EB96-B64E-440E-A32E-87057443F8DE}"/>
              </a:ext>
            </a:extLst>
          </p:cNvPr>
          <p:cNvPicPr>
            <a:picLocks noChangeAspect="1"/>
          </p:cNvPicPr>
          <p:nvPr/>
        </p:nvPicPr>
        <p:blipFill>
          <a:blip r:embed="rId11"/>
          <a:stretch>
            <a:fillRect/>
          </a:stretch>
        </p:blipFill>
        <p:spPr>
          <a:xfrm>
            <a:off x="8503920" y="2244090"/>
            <a:ext cx="3307080" cy="2240280"/>
          </a:xfrm>
          <a:prstGeom prst="rect">
            <a:avLst/>
          </a:prstGeom>
        </p:spPr>
      </p:pic>
      <p:sp>
        <p:nvSpPr>
          <p:cNvPr id="21" name="TextBox 20">
            <a:extLst>
              <a:ext uri="{FF2B5EF4-FFF2-40B4-BE49-F238E27FC236}">
                <a16:creationId xmlns:a16="http://schemas.microsoft.com/office/drawing/2014/main" id="{8055080B-0CA0-4601-BF29-437632E1ACDA}"/>
              </a:ext>
            </a:extLst>
          </p:cNvPr>
          <p:cNvSpPr txBox="1"/>
          <p:nvPr/>
        </p:nvSpPr>
        <p:spPr>
          <a:xfrm>
            <a:off x="2219720" y="4584652"/>
            <a:ext cx="20193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Excentricidad 0.1</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sp>
        <p:nvSpPr>
          <p:cNvPr id="23" name="TextBox 22">
            <a:extLst>
              <a:ext uri="{FF2B5EF4-FFF2-40B4-BE49-F238E27FC236}">
                <a16:creationId xmlns:a16="http://schemas.microsoft.com/office/drawing/2014/main" id="{A09C643B-FE0C-41A2-9BB7-5E728B658FBD}"/>
              </a:ext>
            </a:extLst>
          </p:cNvPr>
          <p:cNvSpPr txBox="1"/>
          <p:nvPr/>
        </p:nvSpPr>
        <p:spPr>
          <a:xfrm>
            <a:off x="5686820" y="4584652"/>
            <a:ext cx="20193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Excentricidad 0.6</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sp>
        <p:nvSpPr>
          <p:cNvPr id="24" name="TextBox 23">
            <a:extLst>
              <a:ext uri="{FF2B5EF4-FFF2-40B4-BE49-F238E27FC236}">
                <a16:creationId xmlns:a16="http://schemas.microsoft.com/office/drawing/2014/main" id="{CBEC77A8-6909-40B9-8017-F28F82F3D541}"/>
              </a:ext>
            </a:extLst>
          </p:cNvPr>
          <p:cNvSpPr txBox="1"/>
          <p:nvPr/>
        </p:nvSpPr>
        <p:spPr>
          <a:xfrm>
            <a:off x="9778760" y="4584652"/>
            <a:ext cx="80772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Fly-by</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pic>
        <p:nvPicPr>
          <p:cNvPr id="3" name="Graphic 2" descr="Jupiter outline">
            <a:extLst>
              <a:ext uri="{FF2B5EF4-FFF2-40B4-BE49-F238E27FC236}">
                <a16:creationId xmlns:a16="http://schemas.microsoft.com/office/drawing/2014/main" id="{EB0AF0DB-0D61-4A0A-881C-48A70DF232D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14257" y="233022"/>
            <a:ext cx="914400" cy="914400"/>
          </a:xfrm>
          <a:prstGeom prst="rect">
            <a:avLst/>
          </a:prstGeom>
        </p:spPr>
      </p:pic>
      <p:sp>
        <p:nvSpPr>
          <p:cNvPr id="5" name="TextBox 3">
            <a:extLst>
              <a:ext uri="{FF2B5EF4-FFF2-40B4-BE49-F238E27FC236}">
                <a16:creationId xmlns:a16="http://schemas.microsoft.com/office/drawing/2014/main" id="{B2B87275-6C22-4EE2-BC71-9776B2F81936}"/>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23</a:t>
            </a:r>
          </a:p>
        </p:txBody>
      </p:sp>
    </p:spTree>
    <p:extLst>
      <p:ext uri="{BB962C8B-B14F-4D97-AF65-F5344CB8AC3E}">
        <p14:creationId xmlns:p14="http://schemas.microsoft.com/office/powerpoint/2010/main" val="377607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Traza</a:t>
            </a:r>
          </a:p>
        </p:txBody>
      </p:sp>
      <p:sp>
        <p:nvSpPr>
          <p:cNvPr id="17" name="TextBox 16">
            <a:extLst>
              <a:ext uri="{FF2B5EF4-FFF2-40B4-BE49-F238E27FC236}">
                <a16:creationId xmlns:a16="http://schemas.microsoft.com/office/drawing/2014/main" id="{5A935E8F-30B6-4C74-A5B8-647A6AB967D0}"/>
              </a:ext>
            </a:extLst>
          </p:cNvPr>
          <p:cNvSpPr txBox="1"/>
          <p:nvPr/>
        </p:nvSpPr>
        <p:spPr>
          <a:xfrm>
            <a:off x="1914920" y="1346152"/>
            <a:ext cx="40005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Altura de perigeo: 600 km </a:t>
            </a:r>
          </a:p>
          <a:p>
            <a:r>
              <a:rPr lang="en-US" sz="2000">
                <a:solidFill>
                  <a:srgbClr val="CDA655"/>
                </a:solidFill>
                <a:cs typeface="Calibri"/>
              </a:rPr>
              <a:t>Excentricidad: 0.1</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pic>
        <p:nvPicPr>
          <p:cNvPr id="3" name="Picture 4" descr="A picture containing outdoor, grass, water, beach&#10;&#10;Description automatically generated">
            <a:extLst>
              <a:ext uri="{FF2B5EF4-FFF2-40B4-BE49-F238E27FC236}">
                <a16:creationId xmlns:a16="http://schemas.microsoft.com/office/drawing/2014/main" id="{60BA07E1-83CD-42E4-A46C-943302B1C299}"/>
              </a:ext>
            </a:extLst>
          </p:cNvPr>
          <p:cNvPicPr>
            <a:picLocks noChangeAspect="1"/>
          </p:cNvPicPr>
          <p:nvPr/>
        </p:nvPicPr>
        <p:blipFill>
          <a:blip r:embed="rId6"/>
          <a:stretch>
            <a:fillRect/>
          </a:stretch>
        </p:blipFill>
        <p:spPr>
          <a:xfrm>
            <a:off x="2484582" y="2137436"/>
            <a:ext cx="8504381" cy="4280309"/>
          </a:xfrm>
          <a:prstGeom prst="rect">
            <a:avLst/>
          </a:prstGeom>
        </p:spPr>
      </p:pic>
      <p:pic>
        <p:nvPicPr>
          <p:cNvPr id="5" name="Graphic 4" descr="Earth with solid fill">
            <a:extLst>
              <a:ext uri="{FF2B5EF4-FFF2-40B4-BE49-F238E27FC236}">
                <a16:creationId xmlns:a16="http://schemas.microsoft.com/office/drawing/2014/main" id="{F59B85D4-AA41-40A1-A6DA-6FC55B35EC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7573" y="171324"/>
            <a:ext cx="914400" cy="914400"/>
          </a:xfrm>
          <a:prstGeom prst="rect">
            <a:avLst/>
          </a:prstGeom>
        </p:spPr>
      </p:pic>
      <p:sp>
        <p:nvSpPr>
          <p:cNvPr id="6" name="TextBox 3">
            <a:extLst>
              <a:ext uri="{FF2B5EF4-FFF2-40B4-BE49-F238E27FC236}">
                <a16:creationId xmlns:a16="http://schemas.microsoft.com/office/drawing/2014/main" id="{5AC1DEA6-6C13-442C-AE1E-0E49BDD7AF80}"/>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24</a:t>
            </a:r>
          </a:p>
        </p:txBody>
      </p:sp>
    </p:spTree>
    <p:extLst>
      <p:ext uri="{BB962C8B-B14F-4D97-AF65-F5344CB8AC3E}">
        <p14:creationId xmlns:p14="http://schemas.microsoft.com/office/powerpoint/2010/main" val="821149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Traza</a:t>
            </a:r>
          </a:p>
        </p:txBody>
      </p:sp>
      <p:sp>
        <p:nvSpPr>
          <p:cNvPr id="17" name="TextBox 16">
            <a:extLst>
              <a:ext uri="{FF2B5EF4-FFF2-40B4-BE49-F238E27FC236}">
                <a16:creationId xmlns:a16="http://schemas.microsoft.com/office/drawing/2014/main" id="{5A935E8F-30B6-4C74-A5B8-647A6AB967D0}"/>
              </a:ext>
            </a:extLst>
          </p:cNvPr>
          <p:cNvSpPr txBox="1"/>
          <p:nvPr/>
        </p:nvSpPr>
        <p:spPr>
          <a:xfrm>
            <a:off x="1914920" y="1346152"/>
            <a:ext cx="40005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Altura de perigeo: 600 km </a:t>
            </a:r>
          </a:p>
          <a:p>
            <a:r>
              <a:rPr lang="en-US" sz="2000">
                <a:solidFill>
                  <a:srgbClr val="CDA655"/>
                </a:solidFill>
                <a:cs typeface="Calibri"/>
              </a:rPr>
              <a:t>Excentricidad: 0.6</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pic>
        <p:nvPicPr>
          <p:cNvPr id="3" name="Picture 4" descr="A picture containing outdoor, grass, water, beach&#10;&#10;Description automatically generated">
            <a:extLst>
              <a:ext uri="{FF2B5EF4-FFF2-40B4-BE49-F238E27FC236}">
                <a16:creationId xmlns:a16="http://schemas.microsoft.com/office/drawing/2014/main" id="{60BA07E1-83CD-42E4-A46C-943302B1C299}"/>
              </a:ext>
            </a:extLst>
          </p:cNvPr>
          <p:cNvPicPr>
            <a:picLocks noChangeAspect="1"/>
          </p:cNvPicPr>
          <p:nvPr/>
        </p:nvPicPr>
        <p:blipFill>
          <a:blip r:embed="rId6"/>
          <a:stretch>
            <a:fillRect/>
          </a:stretch>
        </p:blipFill>
        <p:spPr>
          <a:xfrm>
            <a:off x="2484582" y="2137436"/>
            <a:ext cx="8504381" cy="4280309"/>
          </a:xfrm>
          <a:prstGeom prst="rect">
            <a:avLst/>
          </a:prstGeom>
        </p:spPr>
      </p:pic>
      <p:pic>
        <p:nvPicPr>
          <p:cNvPr id="5" name="Picture 5" descr="A picture containing outdoor, grass, water, beach&#10;&#10;Description automatically generated">
            <a:extLst>
              <a:ext uri="{FF2B5EF4-FFF2-40B4-BE49-F238E27FC236}">
                <a16:creationId xmlns:a16="http://schemas.microsoft.com/office/drawing/2014/main" id="{6755FB11-0BFE-434E-9255-33725518C46F}"/>
              </a:ext>
            </a:extLst>
          </p:cNvPr>
          <p:cNvPicPr>
            <a:picLocks noChangeAspect="1"/>
          </p:cNvPicPr>
          <p:nvPr/>
        </p:nvPicPr>
        <p:blipFill>
          <a:blip r:embed="rId7"/>
          <a:stretch>
            <a:fillRect/>
          </a:stretch>
        </p:blipFill>
        <p:spPr>
          <a:xfrm>
            <a:off x="2484582" y="2138037"/>
            <a:ext cx="8446654" cy="4209836"/>
          </a:xfrm>
          <a:prstGeom prst="rect">
            <a:avLst/>
          </a:prstGeom>
        </p:spPr>
      </p:pic>
      <p:pic>
        <p:nvPicPr>
          <p:cNvPr id="6" name="Graphic 5" descr="Earth with solid fill">
            <a:extLst>
              <a:ext uri="{FF2B5EF4-FFF2-40B4-BE49-F238E27FC236}">
                <a16:creationId xmlns:a16="http://schemas.microsoft.com/office/drawing/2014/main" id="{DABA8ECD-BB0C-42BC-A8F0-5012FBA292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67573" y="171324"/>
            <a:ext cx="914400" cy="914400"/>
          </a:xfrm>
          <a:prstGeom prst="rect">
            <a:avLst/>
          </a:prstGeom>
        </p:spPr>
      </p:pic>
      <p:sp>
        <p:nvSpPr>
          <p:cNvPr id="7" name="TextBox 3">
            <a:extLst>
              <a:ext uri="{FF2B5EF4-FFF2-40B4-BE49-F238E27FC236}">
                <a16:creationId xmlns:a16="http://schemas.microsoft.com/office/drawing/2014/main" id="{7682E460-101F-4C71-8814-ABE442CB12D9}"/>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25</a:t>
            </a:r>
          </a:p>
        </p:txBody>
      </p:sp>
    </p:spTree>
    <p:extLst>
      <p:ext uri="{BB962C8B-B14F-4D97-AF65-F5344CB8AC3E}">
        <p14:creationId xmlns:p14="http://schemas.microsoft.com/office/powerpoint/2010/main" val="696862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Traza</a:t>
            </a:r>
          </a:p>
        </p:txBody>
      </p:sp>
      <p:sp>
        <p:nvSpPr>
          <p:cNvPr id="17" name="TextBox 16">
            <a:extLst>
              <a:ext uri="{FF2B5EF4-FFF2-40B4-BE49-F238E27FC236}">
                <a16:creationId xmlns:a16="http://schemas.microsoft.com/office/drawing/2014/main" id="{5A935E8F-30B6-4C74-A5B8-647A6AB967D0}"/>
              </a:ext>
            </a:extLst>
          </p:cNvPr>
          <p:cNvSpPr txBox="1"/>
          <p:nvPr/>
        </p:nvSpPr>
        <p:spPr>
          <a:xfrm>
            <a:off x="1914920" y="1346152"/>
            <a:ext cx="40005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Altura de perigeo: 600 km </a:t>
            </a:r>
          </a:p>
          <a:p>
            <a:r>
              <a:rPr lang="en-US" sz="2000">
                <a:solidFill>
                  <a:srgbClr val="CDA655"/>
                </a:solidFill>
                <a:cs typeface="Calibri"/>
              </a:rPr>
              <a:t>Fly-by</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pic>
        <p:nvPicPr>
          <p:cNvPr id="3" name="Picture 4" descr="A picture containing outdoor, grass, water, beach&#10;&#10;Description automatically generated">
            <a:extLst>
              <a:ext uri="{FF2B5EF4-FFF2-40B4-BE49-F238E27FC236}">
                <a16:creationId xmlns:a16="http://schemas.microsoft.com/office/drawing/2014/main" id="{60BA07E1-83CD-42E4-A46C-943302B1C299}"/>
              </a:ext>
            </a:extLst>
          </p:cNvPr>
          <p:cNvPicPr>
            <a:picLocks noChangeAspect="1"/>
          </p:cNvPicPr>
          <p:nvPr/>
        </p:nvPicPr>
        <p:blipFill>
          <a:blip r:embed="rId6"/>
          <a:stretch>
            <a:fillRect/>
          </a:stretch>
        </p:blipFill>
        <p:spPr>
          <a:xfrm>
            <a:off x="2484582" y="2137436"/>
            <a:ext cx="8504381" cy="4280309"/>
          </a:xfrm>
          <a:prstGeom prst="rect">
            <a:avLst/>
          </a:prstGeom>
        </p:spPr>
      </p:pic>
      <p:pic>
        <p:nvPicPr>
          <p:cNvPr id="5" name="Picture 5" descr="A picture containing outdoor, grass, water, beach&#10;&#10;Description automatically generated">
            <a:extLst>
              <a:ext uri="{FF2B5EF4-FFF2-40B4-BE49-F238E27FC236}">
                <a16:creationId xmlns:a16="http://schemas.microsoft.com/office/drawing/2014/main" id="{6755FB11-0BFE-434E-9255-33725518C46F}"/>
              </a:ext>
            </a:extLst>
          </p:cNvPr>
          <p:cNvPicPr>
            <a:picLocks noChangeAspect="1"/>
          </p:cNvPicPr>
          <p:nvPr/>
        </p:nvPicPr>
        <p:blipFill>
          <a:blip r:embed="rId7"/>
          <a:stretch>
            <a:fillRect/>
          </a:stretch>
        </p:blipFill>
        <p:spPr>
          <a:xfrm>
            <a:off x="2484582" y="2138037"/>
            <a:ext cx="8492835" cy="4221381"/>
          </a:xfrm>
          <a:prstGeom prst="rect">
            <a:avLst/>
          </a:prstGeom>
        </p:spPr>
      </p:pic>
      <p:pic>
        <p:nvPicPr>
          <p:cNvPr id="6" name="Picture 6" descr="A picture containing outdoor, water, beach, grass&#10;&#10;Description automatically generated">
            <a:extLst>
              <a:ext uri="{FF2B5EF4-FFF2-40B4-BE49-F238E27FC236}">
                <a16:creationId xmlns:a16="http://schemas.microsoft.com/office/drawing/2014/main" id="{E31111BC-9A70-420B-A419-55B735F86661}"/>
              </a:ext>
            </a:extLst>
          </p:cNvPr>
          <p:cNvPicPr>
            <a:picLocks noChangeAspect="1"/>
          </p:cNvPicPr>
          <p:nvPr/>
        </p:nvPicPr>
        <p:blipFill>
          <a:blip r:embed="rId8"/>
          <a:stretch>
            <a:fillRect/>
          </a:stretch>
        </p:blipFill>
        <p:spPr>
          <a:xfrm>
            <a:off x="2484582" y="2141036"/>
            <a:ext cx="8492836" cy="4273109"/>
          </a:xfrm>
          <a:prstGeom prst="rect">
            <a:avLst/>
          </a:prstGeom>
        </p:spPr>
      </p:pic>
      <p:pic>
        <p:nvPicPr>
          <p:cNvPr id="7" name="Graphic 6" descr="Earth with solid fill">
            <a:extLst>
              <a:ext uri="{FF2B5EF4-FFF2-40B4-BE49-F238E27FC236}">
                <a16:creationId xmlns:a16="http://schemas.microsoft.com/office/drawing/2014/main" id="{535C939D-4933-4997-B1CC-AE27E793B3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67573" y="171324"/>
            <a:ext cx="914400" cy="914400"/>
          </a:xfrm>
          <a:prstGeom prst="rect">
            <a:avLst/>
          </a:prstGeom>
        </p:spPr>
      </p:pic>
      <p:sp>
        <p:nvSpPr>
          <p:cNvPr id="8" name="TextBox 3">
            <a:extLst>
              <a:ext uri="{FF2B5EF4-FFF2-40B4-BE49-F238E27FC236}">
                <a16:creationId xmlns:a16="http://schemas.microsoft.com/office/drawing/2014/main" id="{238DEFF4-38C0-490A-B3C0-B43F72D88D9D}"/>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26</a:t>
            </a:r>
          </a:p>
        </p:txBody>
      </p:sp>
    </p:spTree>
    <p:extLst>
      <p:ext uri="{BB962C8B-B14F-4D97-AF65-F5344CB8AC3E}">
        <p14:creationId xmlns:p14="http://schemas.microsoft.com/office/powerpoint/2010/main" val="2253809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41" name="Rectangle 40">
            <a:extLst>
              <a:ext uri="{FF2B5EF4-FFF2-40B4-BE49-F238E27FC236}">
                <a16:creationId xmlns:a16="http://schemas.microsoft.com/office/drawing/2014/main" id="{340F64EF-E818-4DA1-AE85-8365F6A16DF5}"/>
              </a:ext>
            </a:extLst>
          </p:cNvPr>
          <p:cNvSpPr/>
          <p:nvPr/>
        </p:nvSpPr>
        <p:spPr>
          <a:xfrm>
            <a:off x="1466845" y="-95693"/>
            <a:ext cx="10734679" cy="6959053"/>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3" name="TextBox 2">
            <a:extLst>
              <a:ext uri="{FF2B5EF4-FFF2-40B4-BE49-F238E27FC236}">
                <a16:creationId xmlns:a16="http://schemas.microsoft.com/office/drawing/2014/main" id="{D9F8E5FD-DE7C-492B-8229-802AB25ABED7}"/>
              </a:ext>
            </a:extLst>
          </p:cNvPr>
          <p:cNvSpPr txBox="1"/>
          <p:nvPr/>
        </p:nvSpPr>
        <p:spPr>
          <a:xfrm>
            <a:off x="1890469" y="474254"/>
            <a:ext cx="40946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Introducción</a:t>
            </a:r>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1</a:t>
            </a:r>
          </a:p>
        </p:txBody>
      </p:sp>
      <p:sp>
        <p:nvSpPr>
          <p:cNvPr id="5" name="CuadroTexto 4">
            <a:extLst>
              <a:ext uri="{FF2B5EF4-FFF2-40B4-BE49-F238E27FC236}">
                <a16:creationId xmlns:a16="http://schemas.microsoft.com/office/drawing/2014/main" id="{360C7C55-3249-406D-9513-1C936589491E}"/>
              </a:ext>
            </a:extLst>
          </p:cNvPr>
          <p:cNvSpPr txBox="1"/>
          <p:nvPr/>
        </p:nvSpPr>
        <p:spPr>
          <a:xfrm>
            <a:off x="2232163" y="1437007"/>
            <a:ext cx="58830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CDA655"/>
                </a:solidFill>
                <a:cs typeface="Calibri"/>
              </a:rPr>
              <a:t>Transferencia interplanetaria entre la Tierra y Júpiter</a:t>
            </a:r>
          </a:p>
        </p:txBody>
      </p:sp>
      <p:sp>
        <p:nvSpPr>
          <p:cNvPr id="6" name="Flecha: a la derecha 5">
            <a:extLst>
              <a:ext uri="{FF2B5EF4-FFF2-40B4-BE49-F238E27FC236}">
                <a16:creationId xmlns:a16="http://schemas.microsoft.com/office/drawing/2014/main" id="{89A49B09-70B7-4D5C-8E63-A0EF25FB713D}"/>
              </a:ext>
            </a:extLst>
          </p:cNvPr>
          <p:cNvSpPr/>
          <p:nvPr/>
        </p:nvSpPr>
        <p:spPr>
          <a:xfrm>
            <a:off x="1824334" y="1551821"/>
            <a:ext cx="220338" cy="165254"/>
          </a:xfrm>
          <a:prstGeom prst="rightArrow">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Flecha: a la derecha 9">
            <a:extLst>
              <a:ext uri="{FF2B5EF4-FFF2-40B4-BE49-F238E27FC236}">
                <a16:creationId xmlns:a16="http://schemas.microsoft.com/office/drawing/2014/main" id="{3608FB38-EDDB-4B3F-A11B-1053C27EFA7D}"/>
              </a:ext>
            </a:extLst>
          </p:cNvPr>
          <p:cNvSpPr/>
          <p:nvPr/>
        </p:nvSpPr>
        <p:spPr>
          <a:xfrm>
            <a:off x="2953565" y="4719864"/>
            <a:ext cx="220338" cy="165254"/>
          </a:xfrm>
          <a:prstGeom prst="rightArrow">
            <a:avLst/>
          </a:prstGeom>
          <a:no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51449A92-5C7D-4EBA-BA2F-4AAC34F5C0BB}"/>
                  </a:ext>
                </a:extLst>
              </p:cNvPr>
              <p:cNvSpPr txBox="1"/>
              <p:nvPr/>
            </p:nvSpPr>
            <p:spPr>
              <a:xfrm>
                <a:off x="3081052" y="2135435"/>
                <a:ext cx="5038379" cy="42377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chemeClr val="tx2">
                        <a:lumMod val="60000"/>
                        <a:lumOff val="40000"/>
                      </a:schemeClr>
                    </a:solidFill>
                    <a:cs typeface="Calibri"/>
                  </a:rPr>
                  <a:t>Órbita de aparcamiento: </a:t>
                </a:r>
                <a14:m>
                  <m:oMath xmlns:m="http://schemas.openxmlformats.org/officeDocument/2006/math">
                    <m:sSub>
                      <m:sSubPr>
                        <m:ctrlPr>
                          <a:rPr lang="es-ES" sz="2000" b="0" i="1" smtClean="0">
                            <a:solidFill>
                              <a:schemeClr val="tx2">
                                <a:lumMod val="60000"/>
                                <a:lumOff val="40000"/>
                              </a:schemeClr>
                            </a:solidFill>
                            <a:latin typeface="Cambria Math" panose="02040503050406030204" pitchFamily="18" charset="0"/>
                            <a:cs typeface="Calibri"/>
                          </a:rPr>
                        </m:ctrlPr>
                      </m:sSubPr>
                      <m:e>
                        <m:r>
                          <a:rPr lang="es-ES" sz="2000" b="0" i="1" smtClean="0">
                            <a:solidFill>
                              <a:schemeClr val="tx2">
                                <a:lumMod val="60000"/>
                                <a:lumOff val="40000"/>
                              </a:schemeClr>
                            </a:solidFill>
                            <a:latin typeface="Cambria Math" panose="02040503050406030204" pitchFamily="18" charset="0"/>
                            <a:cs typeface="Calibri"/>
                          </a:rPr>
                          <m:t>h</m:t>
                        </m:r>
                      </m:e>
                      <m:sub>
                        <m:r>
                          <a:rPr lang="es-ES" sz="2000" b="0" i="1" smtClean="0">
                            <a:solidFill>
                              <a:schemeClr val="tx2">
                                <a:lumMod val="60000"/>
                                <a:lumOff val="40000"/>
                              </a:schemeClr>
                            </a:solidFill>
                            <a:latin typeface="Cambria Math" panose="02040503050406030204" pitchFamily="18" charset="0"/>
                            <a:cs typeface="Calibri"/>
                          </a:rPr>
                          <m:t>𝑝</m:t>
                        </m:r>
                      </m:sub>
                    </m:sSub>
                    <m:r>
                      <m:rPr>
                        <m:nor/>
                      </m:rPr>
                      <a:rPr lang="es-ES" sz="2000" dirty="0">
                        <a:solidFill>
                          <a:schemeClr val="tx2">
                            <a:lumMod val="60000"/>
                            <a:lumOff val="40000"/>
                          </a:schemeClr>
                        </a:solidFill>
                        <a:cs typeface="Calibri"/>
                      </a:rPr>
                      <m:t>=</m:t>
                    </m:r>
                    <m:r>
                      <m:rPr>
                        <m:nor/>
                      </m:rPr>
                      <a:rPr lang="es-ES" sz="2000" b="0" i="0" dirty="0" smtClean="0">
                        <a:solidFill>
                          <a:schemeClr val="tx2">
                            <a:lumMod val="60000"/>
                            <a:lumOff val="40000"/>
                          </a:schemeClr>
                        </a:solidFill>
                        <a:cs typeface="Calibri"/>
                      </a:rPr>
                      <m:t>7300 </m:t>
                    </m:r>
                    <m:r>
                      <m:rPr>
                        <m:nor/>
                      </m:rPr>
                      <a:rPr lang="es-ES" sz="2000" b="0" i="0" dirty="0" smtClean="0">
                        <a:solidFill>
                          <a:schemeClr val="tx2">
                            <a:lumMod val="60000"/>
                            <a:lumOff val="40000"/>
                          </a:schemeClr>
                        </a:solidFill>
                        <a:cs typeface="Calibri"/>
                      </a:rPr>
                      <m:t>km</m:t>
                    </m:r>
                  </m:oMath>
                </a14:m>
                <a:r>
                  <a:rPr lang="es-ES" sz="2000">
                    <a:solidFill>
                      <a:schemeClr val="tx2">
                        <a:lumMod val="60000"/>
                        <a:lumOff val="40000"/>
                      </a:schemeClr>
                    </a:solidFill>
                    <a:cs typeface="Calibri"/>
                  </a:rPr>
                  <a:t>, </a:t>
                </a:r>
                <a14:m>
                  <m:oMath xmlns:m="http://schemas.openxmlformats.org/officeDocument/2006/math">
                    <m:r>
                      <a:rPr lang="es-ES" sz="2000" b="0" i="1" smtClean="0">
                        <a:solidFill>
                          <a:schemeClr val="tx2">
                            <a:lumMod val="60000"/>
                            <a:lumOff val="40000"/>
                          </a:schemeClr>
                        </a:solidFill>
                        <a:latin typeface="Cambria Math" panose="02040503050406030204" pitchFamily="18" charset="0"/>
                        <a:cs typeface="Calibri"/>
                      </a:rPr>
                      <m:t>𝑖</m:t>
                    </m:r>
                    <m:r>
                      <a:rPr lang="es-ES" sz="2000" b="0" i="1" smtClean="0">
                        <a:solidFill>
                          <a:schemeClr val="tx2">
                            <a:lumMod val="60000"/>
                            <a:lumOff val="40000"/>
                          </a:schemeClr>
                        </a:solidFill>
                        <a:latin typeface="Cambria Math" panose="02040503050406030204" pitchFamily="18" charset="0"/>
                        <a:cs typeface="Calibri"/>
                      </a:rPr>
                      <m:t>=55°</m:t>
                    </m:r>
                  </m:oMath>
                </a14:m>
                <a:endParaRPr lang="es-ES" sz="2000">
                  <a:solidFill>
                    <a:schemeClr val="tx2">
                      <a:lumMod val="60000"/>
                      <a:lumOff val="40000"/>
                    </a:schemeClr>
                  </a:solidFill>
                  <a:cs typeface="Calibri"/>
                </a:endParaRPr>
              </a:p>
            </p:txBody>
          </p:sp>
        </mc:Choice>
        <mc:Fallback>
          <p:sp>
            <p:nvSpPr>
              <p:cNvPr id="11" name="CuadroTexto 10">
                <a:extLst>
                  <a:ext uri="{FF2B5EF4-FFF2-40B4-BE49-F238E27FC236}">
                    <a16:creationId xmlns:a16="http://schemas.microsoft.com/office/drawing/2014/main" id="{51449A92-5C7D-4EBA-BA2F-4AAC34F5C0BB}"/>
                  </a:ext>
                </a:extLst>
              </p:cNvPr>
              <p:cNvSpPr txBox="1">
                <a:spLocks noRot="1" noChangeAspect="1" noMove="1" noResize="1" noEditPoints="1" noAdjustHandles="1" noChangeArrowheads="1" noChangeShapeType="1" noTextEdit="1"/>
              </p:cNvSpPr>
              <p:nvPr/>
            </p:nvSpPr>
            <p:spPr>
              <a:xfrm>
                <a:off x="3081052" y="2135435"/>
                <a:ext cx="5038379" cy="423770"/>
              </a:xfrm>
              <a:prstGeom prst="rect">
                <a:avLst/>
              </a:prstGeom>
              <a:blipFill>
                <a:blip r:embed="rId5"/>
                <a:stretch>
                  <a:fillRect l="-1209" t="-5714" b="-20000"/>
                </a:stretch>
              </a:blipFill>
              <a:ln>
                <a:noFill/>
              </a:ln>
            </p:spPr>
            <p:txBody>
              <a:bodyPr/>
              <a:lstStyle/>
              <a:p>
                <a:r>
                  <a:rPr lang="en-GB">
                    <a:noFill/>
                  </a:rPr>
                  <a:t> </a:t>
                </a:r>
              </a:p>
            </p:txBody>
          </p:sp>
        </mc:Fallback>
      </mc:AlternateContent>
      <p:cxnSp>
        <p:nvCxnSpPr>
          <p:cNvPr id="12" name="Conector recto 5">
            <a:extLst>
              <a:ext uri="{FF2B5EF4-FFF2-40B4-BE49-F238E27FC236}">
                <a16:creationId xmlns:a16="http://schemas.microsoft.com/office/drawing/2014/main" id="{60C59147-BB00-4D65-8637-CBBE964A8E3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3" name="Flecha: a la derecha 12">
            <a:extLst>
              <a:ext uri="{FF2B5EF4-FFF2-40B4-BE49-F238E27FC236}">
                <a16:creationId xmlns:a16="http://schemas.microsoft.com/office/drawing/2014/main" id="{78F1E8D3-0C89-454A-A632-46EF81EEC458}"/>
              </a:ext>
            </a:extLst>
          </p:cNvPr>
          <p:cNvSpPr/>
          <p:nvPr/>
        </p:nvSpPr>
        <p:spPr>
          <a:xfrm>
            <a:off x="2953565" y="5206442"/>
            <a:ext cx="220338" cy="165254"/>
          </a:xfrm>
          <a:prstGeom prst="rightArrow">
            <a:avLst/>
          </a:prstGeom>
          <a:no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mc:Choice xmlns:a14="http://schemas.microsoft.com/office/drawing/2010/main" Requires="a14">
          <p:sp>
            <p:nvSpPr>
              <p:cNvPr id="14" name="CuadroTexto 13">
                <a:extLst>
                  <a:ext uri="{FF2B5EF4-FFF2-40B4-BE49-F238E27FC236}">
                    <a16:creationId xmlns:a16="http://schemas.microsoft.com/office/drawing/2014/main" id="{2C159E1E-7576-4DBB-A3C2-C7CA828BF4AA}"/>
                  </a:ext>
                </a:extLst>
              </p:cNvPr>
              <p:cNvSpPr txBox="1"/>
              <p:nvPr/>
            </p:nvSpPr>
            <p:spPr>
              <a:xfrm>
                <a:off x="3117774" y="2681921"/>
                <a:ext cx="5883005"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chemeClr val="tx2">
                        <a:lumMod val="60000"/>
                        <a:lumOff val="40000"/>
                      </a:schemeClr>
                    </a:solidFill>
                    <a:cs typeface="Calibri"/>
                  </a:rPr>
                  <a:t>Órbita de llegada: </a:t>
                </a:r>
                <a14:m>
                  <m:oMath xmlns:m="http://schemas.openxmlformats.org/officeDocument/2006/math">
                    <m:r>
                      <a:rPr lang="es-ES" sz="2000" b="0" i="1" smtClean="0">
                        <a:solidFill>
                          <a:schemeClr val="tx2">
                            <a:lumMod val="60000"/>
                            <a:lumOff val="40000"/>
                          </a:schemeClr>
                        </a:solidFill>
                        <a:latin typeface="Cambria Math" panose="02040503050406030204" pitchFamily="18" charset="0"/>
                        <a:cs typeface="Calibri"/>
                      </a:rPr>
                      <m:t>𝑖</m:t>
                    </m:r>
                    <m:r>
                      <a:rPr lang="es-ES" sz="2000" b="0" i="1" smtClean="0">
                        <a:solidFill>
                          <a:schemeClr val="tx2">
                            <a:lumMod val="60000"/>
                            <a:lumOff val="40000"/>
                          </a:schemeClr>
                        </a:solidFill>
                        <a:latin typeface="Cambria Math" panose="02040503050406030204" pitchFamily="18" charset="0"/>
                        <a:cs typeface="Calibri"/>
                      </a:rPr>
                      <m:t>=50°</m:t>
                    </m:r>
                  </m:oMath>
                </a14:m>
                <a:endParaRPr lang="es-ES" sz="2000">
                  <a:solidFill>
                    <a:schemeClr val="tx2">
                      <a:lumMod val="60000"/>
                      <a:lumOff val="40000"/>
                    </a:schemeClr>
                  </a:solidFill>
                  <a:cs typeface="Calibri"/>
                </a:endParaRPr>
              </a:p>
            </p:txBody>
          </p:sp>
        </mc:Choice>
        <mc:Fallback>
          <p:sp>
            <p:nvSpPr>
              <p:cNvPr id="14" name="CuadroTexto 13">
                <a:extLst>
                  <a:ext uri="{FF2B5EF4-FFF2-40B4-BE49-F238E27FC236}">
                    <a16:creationId xmlns:a16="http://schemas.microsoft.com/office/drawing/2014/main" id="{2C159E1E-7576-4DBB-A3C2-C7CA828BF4AA}"/>
                  </a:ext>
                </a:extLst>
              </p:cNvPr>
              <p:cNvSpPr txBox="1">
                <a:spLocks noRot="1" noChangeAspect="1" noMove="1" noResize="1" noEditPoints="1" noAdjustHandles="1" noChangeArrowheads="1" noChangeShapeType="1" noTextEdit="1"/>
              </p:cNvSpPr>
              <p:nvPr/>
            </p:nvSpPr>
            <p:spPr>
              <a:xfrm>
                <a:off x="3117774" y="2681921"/>
                <a:ext cx="5883005" cy="400110"/>
              </a:xfrm>
              <a:prstGeom prst="rect">
                <a:avLst/>
              </a:prstGeom>
              <a:blipFill>
                <a:blip r:embed="rId6"/>
                <a:stretch>
                  <a:fillRect l="-1035" t="-9091" b="-25758"/>
                </a:stretch>
              </a:blipFill>
              <a:ln>
                <a:noFill/>
              </a:ln>
            </p:spPr>
            <p:txBody>
              <a:bodyPr/>
              <a:lstStyle/>
              <a:p>
                <a:r>
                  <a:rPr lang="en-GB">
                    <a:noFill/>
                  </a:rPr>
                  <a:t> </a:t>
                </a:r>
              </a:p>
            </p:txBody>
          </p:sp>
        </mc:Fallback>
      </mc:AlternateContent>
      <p:sp>
        <p:nvSpPr>
          <p:cNvPr id="15" name="CuadroTexto 14">
            <a:extLst>
              <a:ext uri="{FF2B5EF4-FFF2-40B4-BE49-F238E27FC236}">
                <a16:creationId xmlns:a16="http://schemas.microsoft.com/office/drawing/2014/main" id="{94532E7E-9262-41F1-8C69-56C81FE0E9DA}"/>
              </a:ext>
            </a:extLst>
          </p:cNvPr>
          <p:cNvSpPr txBox="1"/>
          <p:nvPr/>
        </p:nvSpPr>
        <p:spPr>
          <a:xfrm>
            <a:off x="2232162" y="3393035"/>
            <a:ext cx="58830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CDA655"/>
                </a:solidFill>
                <a:cs typeface="Calibri"/>
              </a:rPr>
              <a:t>Se valorarán 6 opciones para la llegada a Júpiter:</a:t>
            </a:r>
          </a:p>
        </p:txBody>
      </p:sp>
      <p:sp>
        <p:nvSpPr>
          <p:cNvPr id="16" name="Flecha: a la derecha 15">
            <a:extLst>
              <a:ext uri="{FF2B5EF4-FFF2-40B4-BE49-F238E27FC236}">
                <a16:creationId xmlns:a16="http://schemas.microsoft.com/office/drawing/2014/main" id="{8BDAC2D9-FBB6-4ABB-AE17-E7A2C3B586A4}"/>
              </a:ext>
            </a:extLst>
          </p:cNvPr>
          <p:cNvSpPr/>
          <p:nvPr/>
        </p:nvSpPr>
        <p:spPr>
          <a:xfrm>
            <a:off x="1906963" y="3508008"/>
            <a:ext cx="220338" cy="165254"/>
          </a:xfrm>
          <a:prstGeom prst="rightArrow">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9A14D1E8-EA02-4B15-8244-90922345A020}"/>
              </a:ext>
            </a:extLst>
          </p:cNvPr>
          <p:cNvSpPr/>
          <p:nvPr/>
        </p:nvSpPr>
        <p:spPr>
          <a:xfrm>
            <a:off x="2861758" y="2219552"/>
            <a:ext cx="256016" cy="195949"/>
          </a:xfrm>
          <a:prstGeom prst="rightArrow">
            <a:avLst/>
          </a:prstGeom>
          <a:no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Flecha: a la derecha 18">
            <a:extLst>
              <a:ext uri="{FF2B5EF4-FFF2-40B4-BE49-F238E27FC236}">
                <a16:creationId xmlns:a16="http://schemas.microsoft.com/office/drawing/2014/main" id="{1D65C505-9704-42CB-B380-05B3DAD24324}"/>
              </a:ext>
            </a:extLst>
          </p:cNvPr>
          <p:cNvSpPr/>
          <p:nvPr/>
        </p:nvSpPr>
        <p:spPr>
          <a:xfrm>
            <a:off x="2826081" y="2801626"/>
            <a:ext cx="256016" cy="174589"/>
          </a:xfrm>
          <a:prstGeom prst="rightArrow">
            <a:avLst/>
          </a:prstGeom>
          <a:no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02B324F8-BF2F-4460-BC15-75F535BBA774}"/>
              </a:ext>
            </a:extLst>
          </p:cNvPr>
          <p:cNvSpPr/>
          <p:nvPr/>
        </p:nvSpPr>
        <p:spPr>
          <a:xfrm>
            <a:off x="2953564" y="5738923"/>
            <a:ext cx="220338" cy="165254"/>
          </a:xfrm>
          <a:prstGeom prst="rightArrow">
            <a:avLst/>
          </a:prstGeom>
          <a:no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mc:Choice xmlns:a14="http://schemas.microsoft.com/office/drawing/2010/main" Requires="a14">
          <p:sp>
            <p:nvSpPr>
              <p:cNvPr id="21" name="CuadroTexto 20">
                <a:extLst>
                  <a:ext uri="{FF2B5EF4-FFF2-40B4-BE49-F238E27FC236}">
                    <a16:creationId xmlns:a16="http://schemas.microsoft.com/office/drawing/2014/main" id="{B5985426-470B-4163-B1A7-CE4F7B8D4473}"/>
                  </a:ext>
                </a:extLst>
              </p:cNvPr>
              <p:cNvSpPr txBox="1"/>
              <p:nvPr/>
            </p:nvSpPr>
            <p:spPr>
              <a:xfrm>
                <a:off x="6202496" y="4605049"/>
                <a:ext cx="1724136" cy="42377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solidFill>
                                <a:schemeClr val="tx2">
                                  <a:lumMod val="60000"/>
                                  <a:lumOff val="40000"/>
                                </a:schemeClr>
                              </a:solidFill>
                              <a:latin typeface="Cambria Math" panose="02040503050406030204" pitchFamily="18" charset="0"/>
                              <a:cs typeface="Calibri"/>
                            </a:rPr>
                          </m:ctrlPr>
                        </m:sSubPr>
                        <m:e>
                          <m:r>
                            <a:rPr lang="es-ES" sz="2000" b="0" i="1" smtClean="0">
                              <a:solidFill>
                                <a:schemeClr val="tx2">
                                  <a:lumMod val="60000"/>
                                  <a:lumOff val="40000"/>
                                </a:schemeClr>
                              </a:solidFill>
                              <a:latin typeface="Cambria Math" panose="02040503050406030204" pitchFamily="18" charset="0"/>
                              <a:cs typeface="Calibri"/>
                            </a:rPr>
                            <m:t>h</m:t>
                          </m:r>
                        </m:e>
                        <m:sub>
                          <m:r>
                            <a:rPr lang="es-ES" sz="2000" b="0" i="1" smtClean="0">
                              <a:solidFill>
                                <a:schemeClr val="tx2">
                                  <a:lumMod val="60000"/>
                                  <a:lumOff val="40000"/>
                                </a:schemeClr>
                              </a:solidFill>
                              <a:latin typeface="Cambria Math" panose="02040503050406030204" pitchFamily="18" charset="0"/>
                              <a:cs typeface="Calibri"/>
                            </a:rPr>
                            <m:t>𝑝</m:t>
                          </m:r>
                        </m:sub>
                      </m:sSub>
                      <m:r>
                        <a:rPr lang="es-ES" sz="2000" b="0" i="1" smtClean="0">
                          <a:solidFill>
                            <a:schemeClr val="tx2">
                              <a:lumMod val="60000"/>
                              <a:lumOff val="40000"/>
                            </a:schemeClr>
                          </a:solidFill>
                          <a:latin typeface="Cambria Math" panose="02040503050406030204" pitchFamily="18" charset="0"/>
                          <a:cs typeface="Calibri"/>
                        </a:rPr>
                        <m:t>=600 </m:t>
                      </m:r>
                      <m:r>
                        <a:rPr lang="es-ES" sz="2000" b="0" i="1" smtClean="0">
                          <a:solidFill>
                            <a:schemeClr val="tx2">
                              <a:lumMod val="60000"/>
                              <a:lumOff val="40000"/>
                            </a:schemeClr>
                          </a:solidFill>
                          <a:latin typeface="Cambria Math" panose="02040503050406030204" pitchFamily="18" charset="0"/>
                          <a:cs typeface="Calibri"/>
                        </a:rPr>
                        <m:t>𝑘𝑚</m:t>
                      </m:r>
                    </m:oMath>
                  </m:oMathPara>
                </a14:m>
                <a:endParaRPr lang="es-ES" sz="2000">
                  <a:solidFill>
                    <a:schemeClr val="tx2">
                      <a:lumMod val="60000"/>
                      <a:lumOff val="40000"/>
                    </a:schemeClr>
                  </a:solidFill>
                  <a:cs typeface="Calibri"/>
                </a:endParaRPr>
              </a:p>
            </p:txBody>
          </p:sp>
        </mc:Choice>
        <mc:Fallback>
          <p:sp>
            <p:nvSpPr>
              <p:cNvPr id="21" name="CuadroTexto 20">
                <a:extLst>
                  <a:ext uri="{FF2B5EF4-FFF2-40B4-BE49-F238E27FC236}">
                    <a16:creationId xmlns:a16="http://schemas.microsoft.com/office/drawing/2014/main" id="{B5985426-470B-4163-B1A7-CE4F7B8D4473}"/>
                  </a:ext>
                </a:extLst>
              </p:cNvPr>
              <p:cNvSpPr txBox="1">
                <a:spLocks noRot="1" noChangeAspect="1" noMove="1" noResize="1" noEditPoints="1" noAdjustHandles="1" noChangeArrowheads="1" noChangeShapeType="1" noTextEdit="1"/>
              </p:cNvSpPr>
              <p:nvPr/>
            </p:nvSpPr>
            <p:spPr>
              <a:xfrm>
                <a:off x="6202496" y="4605049"/>
                <a:ext cx="1724136" cy="423770"/>
              </a:xfrm>
              <a:prstGeom prst="rect">
                <a:avLst/>
              </a:prstGeom>
              <a:blipFill>
                <a:blip r:embed="rId7"/>
                <a:stretch>
                  <a:fillRect b="-5714"/>
                </a:stretch>
              </a:blipFill>
              <a:ln>
                <a:noFill/>
              </a:ln>
            </p:spPr>
            <p:txBody>
              <a:bodyPr/>
              <a:lstStyle/>
              <a:p>
                <a:r>
                  <a:rPr lang="en-GB">
                    <a:noFill/>
                  </a:rPr>
                  <a:t> </a:t>
                </a:r>
              </a:p>
            </p:txBody>
          </p:sp>
        </mc:Fallback>
      </mc:AlternateContent>
      <p:sp>
        <p:nvSpPr>
          <p:cNvPr id="24" name="CuadroTexto 23">
            <a:extLst>
              <a:ext uri="{FF2B5EF4-FFF2-40B4-BE49-F238E27FC236}">
                <a16:creationId xmlns:a16="http://schemas.microsoft.com/office/drawing/2014/main" id="{BCCC6AF5-E46D-48D8-A0E3-EDE518FA2244}"/>
              </a:ext>
            </a:extLst>
          </p:cNvPr>
          <p:cNvSpPr txBox="1"/>
          <p:nvPr/>
        </p:nvSpPr>
        <p:spPr>
          <a:xfrm>
            <a:off x="3310568" y="5624109"/>
            <a:ext cx="103558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err="1">
                <a:solidFill>
                  <a:schemeClr val="tx2">
                    <a:lumMod val="60000"/>
                    <a:lumOff val="40000"/>
                  </a:schemeClr>
                </a:solidFill>
                <a:cs typeface="Calibri"/>
              </a:rPr>
              <a:t>e</a:t>
            </a:r>
            <a:r>
              <a:rPr lang="es-ES" sz="2000">
                <a:solidFill>
                  <a:schemeClr val="tx2">
                    <a:lumMod val="60000"/>
                    <a:lumOff val="40000"/>
                  </a:schemeClr>
                </a:solidFill>
                <a:cs typeface="Calibri"/>
              </a:rPr>
              <a:t> = 0.6</a:t>
            </a:r>
          </a:p>
        </p:txBody>
      </p:sp>
      <p:sp>
        <p:nvSpPr>
          <p:cNvPr id="27" name="CuadroTexto 26">
            <a:extLst>
              <a:ext uri="{FF2B5EF4-FFF2-40B4-BE49-F238E27FC236}">
                <a16:creationId xmlns:a16="http://schemas.microsoft.com/office/drawing/2014/main" id="{72000976-BBE6-43D7-98A9-025844037073}"/>
              </a:ext>
            </a:extLst>
          </p:cNvPr>
          <p:cNvSpPr txBox="1"/>
          <p:nvPr/>
        </p:nvSpPr>
        <p:spPr>
          <a:xfrm>
            <a:off x="3310567" y="5091626"/>
            <a:ext cx="103558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err="1">
                <a:solidFill>
                  <a:schemeClr val="tx2">
                    <a:lumMod val="60000"/>
                    <a:lumOff val="40000"/>
                  </a:schemeClr>
                </a:solidFill>
                <a:cs typeface="Calibri"/>
              </a:rPr>
              <a:t>e</a:t>
            </a:r>
            <a:r>
              <a:rPr lang="es-ES" sz="2000">
                <a:solidFill>
                  <a:schemeClr val="tx2">
                    <a:lumMod val="60000"/>
                    <a:lumOff val="40000"/>
                  </a:schemeClr>
                </a:solidFill>
                <a:cs typeface="Calibri"/>
              </a:rPr>
              <a:t> = 0.1</a:t>
            </a:r>
          </a:p>
        </p:txBody>
      </p:sp>
      <p:sp>
        <p:nvSpPr>
          <p:cNvPr id="29" name="CuadroTexto 28">
            <a:extLst>
              <a:ext uri="{FF2B5EF4-FFF2-40B4-BE49-F238E27FC236}">
                <a16:creationId xmlns:a16="http://schemas.microsoft.com/office/drawing/2014/main" id="{A0BC98F3-8C75-4F47-9FC7-CCD7DF2A083B}"/>
              </a:ext>
            </a:extLst>
          </p:cNvPr>
          <p:cNvSpPr txBox="1"/>
          <p:nvPr/>
        </p:nvSpPr>
        <p:spPr>
          <a:xfrm>
            <a:off x="2805627" y="4100107"/>
            <a:ext cx="17424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CDA655"/>
                </a:solidFill>
                <a:cs typeface="Calibri"/>
              </a:rPr>
              <a:t>Excentricidad</a:t>
            </a:r>
          </a:p>
        </p:txBody>
      </p:sp>
      <p:sp>
        <p:nvSpPr>
          <p:cNvPr id="30" name="CuadroTexto 29">
            <a:extLst>
              <a:ext uri="{FF2B5EF4-FFF2-40B4-BE49-F238E27FC236}">
                <a16:creationId xmlns:a16="http://schemas.microsoft.com/office/drawing/2014/main" id="{DB0D76E4-362D-4888-BE51-FE86887C840E}"/>
              </a:ext>
            </a:extLst>
          </p:cNvPr>
          <p:cNvSpPr txBox="1"/>
          <p:nvPr/>
        </p:nvSpPr>
        <p:spPr>
          <a:xfrm>
            <a:off x="5743457" y="4100106"/>
            <a:ext cx="8519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CDA655"/>
                </a:solidFill>
                <a:cs typeface="Calibri"/>
              </a:rPr>
              <a:t>Altura</a:t>
            </a:r>
          </a:p>
        </p:txBody>
      </p:sp>
      <p:sp>
        <p:nvSpPr>
          <p:cNvPr id="31" name="Flecha: a la derecha 30">
            <a:extLst>
              <a:ext uri="{FF2B5EF4-FFF2-40B4-BE49-F238E27FC236}">
                <a16:creationId xmlns:a16="http://schemas.microsoft.com/office/drawing/2014/main" id="{137EC527-3CBD-4B83-A445-5077F64EAF24}"/>
              </a:ext>
            </a:extLst>
          </p:cNvPr>
          <p:cNvSpPr/>
          <p:nvPr/>
        </p:nvSpPr>
        <p:spPr>
          <a:xfrm>
            <a:off x="5808769" y="4738225"/>
            <a:ext cx="220338" cy="165254"/>
          </a:xfrm>
          <a:prstGeom prst="rightArrow">
            <a:avLst/>
          </a:prstGeom>
          <a:no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Flecha: a la derecha 31">
            <a:extLst>
              <a:ext uri="{FF2B5EF4-FFF2-40B4-BE49-F238E27FC236}">
                <a16:creationId xmlns:a16="http://schemas.microsoft.com/office/drawing/2014/main" id="{BDCE5239-0745-40DD-8F03-A50DDF1EFDD0}"/>
              </a:ext>
            </a:extLst>
          </p:cNvPr>
          <p:cNvSpPr/>
          <p:nvPr/>
        </p:nvSpPr>
        <p:spPr>
          <a:xfrm>
            <a:off x="5808769" y="5224803"/>
            <a:ext cx="220338" cy="165254"/>
          </a:xfrm>
          <a:prstGeom prst="rightArrow">
            <a:avLst/>
          </a:prstGeom>
          <a:no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CuadroTexto 37">
            <a:extLst>
              <a:ext uri="{FF2B5EF4-FFF2-40B4-BE49-F238E27FC236}">
                <a16:creationId xmlns:a16="http://schemas.microsoft.com/office/drawing/2014/main" id="{87B26B07-7251-422A-81A7-BC730577C954}"/>
              </a:ext>
            </a:extLst>
          </p:cNvPr>
          <p:cNvSpPr txBox="1"/>
          <p:nvPr/>
        </p:nvSpPr>
        <p:spPr>
          <a:xfrm>
            <a:off x="3310566" y="4605047"/>
            <a:ext cx="103558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err="1">
                <a:solidFill>
                  <a:schemeClr val="tx2">
                    <a:lumMod val="60000"/>
                    <a:lumOff val="40000"/>
                  </a:schemeClr>
                </a:solidFill>
                <a:cs typeface="Calibri"/>
              </a:rPr>
              <a:t>Fly-by</a:t>
            </a:r>
            <a:endParaRPr lang="es-ES" sz="2000">
              <a:solidFill>
                <a:schemeClr val="tx2">
                  <a:lumMod val="60000"/>
                  <a:lumOff val="40000"/>
                </a:schemeClr>
              </a:solidFill>
              <a:cs typeface="Calibri"/>
            </a:endParaRPr>
          </a:p>
        </p:txBody>
      </p:sp>
      <p:sp>
        <p:nvSpPr>
          <p:cNvPr id="35" name="Rectángulo: esquinas redondeadas 11">
            <a:extLst>
              <a:ext uri="{FF2B5EF4-FFF2-40B4-BE49-F238E27FC236}">
                <a16:creationId xmlns:a16="http://schemas.microsoft.com/office/drawing/2014/main" id="{0FD66331-755A-4C64-9B26-5EC31F8E91D2}"/>
              </a:ext>
            </a:extLst>
          </p:cNvPr>
          <p:cNvSpPr/>
          <p:nvPr/>
        </p:nvSpPr>
        <p:spPr>
          <a:xfrm>
            <a:off x="2575534" y="3942558"/>
            <a:ext cx="2041604" cy="2364445"/>
          </a:xfrm>
          <a:prstGeom prst="roundRect">
            <a:avLst>
              <a:gd name="adj" fmla="val 9668"/>
            </a:avLst>
          </a:prstGeom>
          <a:noFill/>
          <a:ln w="19050">
            <a:solidFill>
              <a:srgbClr val="8497B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6" name="Rectángulo: esquinas redondeadas 11">
            <a:extLst>
              <a:ext uri="{FF2B5EF4-FFF2-40B4-BE49-F238E27FC236}">
                <a16:creationId xmlns:a16="http://schemas.microsoft.com/office/drawing/2014/main" id="{A648C306-B9C3-4022-BE8E-203DC27EB42F}"/>
              </a:ext>
            </a:extLst>
          </p:cNvPr>
          <p:cNvSpPr/>
          <p:nvPr/>
        </p:nvSpPr>
        <p:spPr>
          <a:xfrm>
            <a:off x="5352170" y="3942558"/>
            <a:ext cx="3113100" cy="1796365"/>
          </a:xfrm>
          <a:prstGeom prst="roundRect">
            <a:avLst>
              <a:gd name="adj" fmla="val 9668"/>
            </a:avLst>
          </a:prstGeom>
          <a:noFill/>
          <a:ln w="19050">
            <a:solidFill>
              <a:srgbClr val="8497B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Rectángulo: esquinas redondeadas 11">
            <a:extLst>
              <a:ext uri="{FF2B5EF4-FFF2-40B4-BE49-F238E27FC236}">
                <a16:creationId xmlns:a16="http://schemas.microsoft.com/office/drawing/2014/main" id="{919B8193-FCCC-499A-B7E1-92B7B4753422}"/>
              </a:ext>
            </a:extLst>
          </p:cNvPr>
          <p:cNvSpPr/>
          <p:nvPr/>
        </p:nvSpPr>
        <p:spPr>
          <a:xfrm>
            <a:off x="2526209" y="1993818"/>
            <a:ext cx="5750525" cy="1242516"/>
          </a:xfrm>
          <a:prstGeom prst="roundRect">
            <a:avLst>
              <a:gd name="adj" fmla="val 9668"/>
            </a:avLst>
          </a:prstGeom>
          <a:noFill/>
          <a:ln w="19050">
            <a:solidFill>
              <a:srgbClr val="8497B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40" name="CuadroTexto 39">
                <a:extLst>
                  <a:ext uri="{FF2B5EF4-FFF2-40B4-BE49-F238E27FC236}">
                    <a16:creationId xmlns:a16="http://schemas.microsoft.com/office/drawing/2014/main" id="{928551B4-1C7B-49BD-A74B-BE642603026E}"/>
                  </a:ext>
                </a:extLst>
              </p:cNvPr>
              <p:cNvSpPr txBox="1"/>
              <p:nvPr/>
            </p:nvSpPr>
            <p:spPr>
              <a:xfrm>
                <a:off x="6202495" y="5079796"/>
                <a:ext cx="1806765" cy="42377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solidFill>
                                <a:schemeClr val="tx2">
                                  <a:lumMod val="60000"/>
                                  <a:lumOff val="40000"/>
                                </a:schemeClr>
                              </a:solidFill>
                              <a:latin typeface="Cambria Math" panose="02040503050406030204" pitchFamily="18" charset="0"/>
                              <a:cs typeface="Calibri"/>
                            </a:rPr>
                          </m:ctrlPr>
                        </m:sSubPr>
                        <m:e>
                          <m:r>
                            <a:rPr lang="es-ES" sz="2000" b="0" i="1" smtClean="0">
                              <a:solidFill>
                                <a:schemeClr val="tx2">
                                  <a:lumMod val="60000"/>
                                  <a:lumOff val="40000"/>
                                </a:schemeClr>
                              </a:solidFill>
                              <a:latin typeface="Cambria Math" panose="02040503050406030204" pitchFamily="18" charset="0"/>
                              <a:cs typeface="Calibri"/>
                            </a:rPr>
                            <m:t>h</m:t>
                          </m:r>
                        </m:e>
                        <m:sub>
                          <m:r>
                            <a:rPr lang="es-ES" sz="2000" b="0" i="1" smtClean="0">
                              <a:solidFill>
                                <a:schemeClr val="tx2">
                                  <a:lumMod val="60000"/>
                                  <a:lumOff val="40000"/>
                                </a:schemeClr>
                              </a:solidFill>
                              <a:latin typeface="Cambria Math" panose="02040503050406030204" pitchFamily="18" charset="0"/>
                              <a:cs typeface="Calibri"/>
                            </a:rPr>
                            <m:t>𝑝</m:t>
                          </m:r>
                        </m:sub>
                      </m:sSub>
                      <m:r>
                        <a:rPr lang="es-ES" sz="2000" b="0" i="1" smtClean="0">
                          <a:solidFill>
                            <a:schemeClr val="tx2">
                              <a:lumMod val="60000"/>
                              <a:lumOff val="40000"/>
                            </a:schemeClr>
                          </a:solidFill>
                          <a:latin typeface="Cambria Math" panose="02040503050406030204" pitchFamily="18" charset="0"/>
                          <a:cs typeface="Calibri"/>
                        </a:rPr>
                        <m:t>=1500 </m:t>
                      </m:r>
                      <m:r>
                        <a:rPr lang="es-ES" sz="2000" b="0" i="1" smtClean="0">
                          <a:solidFill>
                            <a:schemeClr val="tx2">
                              <a:lumMod val="60000"/>
                              <a:lumOff val="40000"/>
                            </a:schemeClr>
                          </a:solidFill>
                          <a:latin typeface="Cambria Math" panose="02040503050406030204" pitchFamily="18" charset="0"/>
                          <a:cs typeface="Calibri"/>
                        </a:rPr>
                        <m:t>𝑘𝑚</m:t>
                      </m:r>
                    </m:oMath>
                  </m:oMathPara>
                </a14:m>
                <a:endParaRPr lang="es-ES" sz="2000">
                  <a:solidFill>
                    <a:schemeClr val="tx2">
                      <a:lumMod val="60000"/>
                      <a:lumOff val="40000"/>
                    </a:schemeClr>
                  </a:solidFill>
                  <a:cs typeface="Calibri"/>
                </a:endParaRPr>
              </a:p>
            </p:txBody>
          </p:sp>
        </mc:Choice>
        <mc:Fallback>
          <p:sp>
            <p:nvSpPr>
              <p:cNvPr id="40" name="CuadroTexto 39">
                <a:extLst>
                  <a:ext uri="{FF2B5EF4-FFF2-40B4-BE49-F238E27FC236}">
                    <a16:creationId xmlns:a16="http://schemas.microsoft.com/office/drawing/2014/main" id="{928551B4-1C7B-49BD-A74B-BE642603026E}"/>
                  </a:ext>
                </a:extLst>
              </p:cNvPr>
              <p:cNvSpPr txBox="1">
                <a:spLocks noRot="1" noChangeAspect="1" noMove="1" noResize="1" noEditPoints="1" noAdjustHandles="1" noChangeArrowheads="1" noChangeShapeType="1" noTextEdit="1"/>
              </p:cNvSpPr>
              <p:nvPr/>
            </p:nvSpPr>
            <p:spPr>
              <a:xfrm>
                <a:off x="6202495" y="5079796"/>
                <a:ext cx="1806765" cy="423770"/>
              </a:xfrm>
              <a:prstGeom prst="rect">
                <a:avLst/>
              </a:prstGeom>
              <a:blipFill>
                <a:blip r:embed="rId8"/>
                <a:stretch>
                  <a:fillRect b="-5714"/>
                </a:stretch>
              </a:blipFill>
              <a:ln>
                <a:noFill/>
              </a:ln>
            </p:spPr>
            <p:txBody>
              <a:bodyPr/>
              <a:lstStyle/>
              <a:p>
                <a:r>
                  <a:rPr lang="en-GB">
                    <a:noFill/>
                  </a:rPr>
                  <a:t> </a:t>
                </a:r>
              </a:p>
            </p:txBody>
          </p:sp>
        </mc:Fallback>
      </mc:AlternateContent>
      <p:sp>
        <p:nvSpPr>
          <p:cNvPr id="34" name="CuadroTexto 33">
            <a:extLst>
              <a:ext uri="{FF2B5EF4-FFF2-40B4-BE49-F238E27FC236}">
                <a16:creationId xmlns:a16="http://schemas.microsoft.com/office/drawing/2014/main" id="{DCF2929A-E534-413D-85FF-B5217AF8A576}"/>
              </a:ext>
            </a:extLst>
          </p:cNvPr>
          <p:cNvSpPr txBox="1"/>
          <p:nvPr/>
        </p:nvSpPr>
        <p:spPr>
          <a:xfrm>
            <a:off x="9133899" y="2003031"/>
            <a:ext cx="26964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CDA655"/>
                </a:solidFill>
                <a:cs typeface="Calibri"/>
              </a:rPr>
              <a:t>Ventana de lanzamiento</a:t>
            </a:r>
          </a:p>
        </p:txBody>
      </p:sp>
      <p:sp>
        <p:nvSpPr>
          <p:cNvPr id="37" name="Rectángulo: esquinas redondeadas 11">
            <a:extLst>
              <a:ext uri="{FF2B5EF4-FFF2-40B4-BE49-F238E27FC236}">
                <a16:creationId xmlns:a16="http://schemas.microsoft.com/office/drawing/2014/main" id="{1AE45C33-9756-4B1A-8ED7-75F3C5AC448E}"/>
              </a:ext>
            </a:extLst>
          </p:cNvPr>
          <p:cNvSpPr/>
          <p:nvPr/>
        </p:nvSpPr>
        <p:spPr>
          <a:xfrm>
            <a:off x="9286724" y="2626672"/>
            <a:ext cx="2397283" cy="2512182"/>
          </a:xfrm>
          <a:prstGeom prst="roundRect">
            <a:avLst>
              <a:gd name="adj" fmla="val 9668"/>
            </a:avLst>
          </a:prstGeom>
          <a:noFill/>
          <a:ln w="19050">
            <a:solidFill>
              <a:srgbClr val="8497B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4" name="CuadroTexto 43">
            <a:extLst>
              <a:ext uri="{FF2B5EF4-FFF2-40B4-BE49-F238E27FC236}">
                <a16:creationId xmlns:a16="http://schemas.microsoft.com/office/drawing/2014/main" id="{261DFDC6-E33D-45FB-A9A3-0CC6D935C277}"/>
              </a:ext>
            </a:extLst>
          </p:cNvPr>
          <p:cNvSpPr txBox="1"/>
          <p:nvPr/>
        </p:nvSpPr>
        <p:spPr>
          <a:xfrm>
            <a:off x="9508031" y="2919706"/>
            <a:ext cx="1947673" cy="7078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chemeClr val="tx2">
                    <a:lumMod val="60000"/>
                    <a:lumOff val="40000"/>
                  </a:schemeClr>
                </a:solidFill>
                <a:cs typeface="Calibri"/>
              </a:rPr>
              <a:t>13 de diciembre de 2027</a:t>
            </a:r>
          </a:p>
        </p:txBody>
      </p:sp>
      <p:sp>
        <p:nvSpPr>
          <p:cNvPr id="45" name="CuadroTexto 44">
            <a:extLst>
              <a:ext uri="{FF2B5EF4-FFF2-40B4-BE49-F238E27FC236}">
                <a16:creationId xmlns:a16="http://schemas.microsoft.com/office/drawing/2014/main" id="{DB1E0442-5E17-4DCC-9CB6-35BDABDFDE1E}"/>
              </a:ext>
            </a:extLst>
          </p:cNvPr>
          <p:cNvSpPr txBox="1"/>
          <p:nvPr/>
        </p:nvSpPr>
        <p:spPr>
          <a:xfrm>
            <a:off x="9508031" y="3958796"/>
            <a:ext cx="1889946" cy="7078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chemeClr val="tx2">
                    <a:lumMod val="60000"/>
                    <a:lumOff val="40000"/>
                  </a:schemeClr>
                </a:solidFill>
                <a:cs typeface="Calibri"/>
              </a:rPr>
              <a:t>21 de octubre de 2031</a:t>
            </a:r>
          </a:p>
        </p:txBody>
      </p:sp>
      <p:sp>
        <p:nvSpPr>
          <p:cNvPr id="46" name="Flecha: a la derecha 45">
            <a:extLst>
              <a:ext uri="{FF2B5EF4-FFF2-40B4-BE49-F238E27FC236}">
                <a16:creationId xmlns:a16="http://schemas.microsoft.com/office/drawing/2014/main" id="{6EB7BF2F-131F-4953-B556-31A5B9F2B4F0}"/>
              </a:ext>
            </a:extLst>
          </p:cNvPr>
          <p:cNvSpPr/>
          <p:nvPr/>
        </p:nvSpPr>
        <p:spPr>
          <a:xfrm>
            <a:off x="8831577" y="2150698"/>
            <a:ext cx="220338" cy="165254"/>
          </a:xfrm>
          <a:prstGeom prst="rightArrow">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12087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Traza</a:t>
            </a:r>
          </a:p>
        </p:txBody>
      </p:sp>
      <p:sp>
        <p:nvSpPr>
          <p:cNvPr id="17" name="TextBox 16">
            <a:extLst>
              <a:ext uri="{FF2B5EF4-FFF2-40B4-BE49-F238E27FC236}">
                <a16:creationId xmlns:a16="http://schemas.microsoft.com/office/drawing/2014/main" id="{5A935E8F-30B6-4C74-A5B8-647A6AB967D0}"/>
              </a:ext>
            </a:extLst>
          </p:cNvPr>
          <p:cNvSpPr txBox="1"/>
          <p:nvPr/>
        </p:nvSpPr>
        <p:spPr>
          <a:xfrm>
            <a:off x="1914920" y="1346152"/>
            <a:ext cx="40005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Altura de perigeo: 1500 km </a:t>
            </a:r>
          </a:p>
          <a:p>
            <a:r>
              <a:rPr lang="en-US" sz="2000">
                <a:solidFill>
                  <a:srgbClr val="CDA655"/>
                </a:solidFill>
                <a:cs typeface="Calibri"/>
              </a:rPr>
              <a:t>Excentricidad: 0.1</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pic>
        <p:nvPicPr>
          <p:cNvPr id="3" name="Picture 4" descr="A picture containing outdoor, grass, water, beach&#10;&#10;Description automatically generated">
            <a:extLst>
              <a:ext uri="{FF2B5EF4-FFF2-40B4-BE49-F238E27FC236}">
                <a16:creationId xmlns:a16="http://schemas.microsoft.com/office/drawing/2014/main" id="{60BA07E1-83CD-42E4-A46C-943302B1C299}"/>
              </a:ext>
            </a:extLst>
          </p:cNvPr>
          <p:cNvPicPr>
            <a:picLocks noChangeAspect="1"/>
          </p:cNvPicPr>
          <p:nvPr/>
        </p:nvPicPr>
        <p:blipFill>
          <a:blip r:embed="rId6"/>
          <a:stretch>
            <a:fillRect/>
          </a:stretch>
        </p:blipFill>
        <p:spPr>
          <a:xfrm>
            <a:off x="2484582" y="2137436"/>
            <a:ext cx="8504381" cy="4280309"/>
          </a:xfrm>
          <a:prstGeom prst="rect">
            <a:avLst/>
          </a:prstGeom>
        </p:spPr>
      </p:pic>
      <p:pic>
        <p:nvPicPr>
          <p:cNvPr id="5" name="Picture 5" descr="A picture containing outdoor, grass, water, field&#10;&#10;Description automatically generated">
            <a:extLst>
              <a:ext uri="{FF2B5EF4-FFF2-40B4-BE49-F238E27FC236}">
                <a16:creationId xmlns:a16="http://schemas.microsoft.com/office/drawing/2014/main" id="{03DFE571-A620-43E6-80A5-4CFC665770C7}"/>
              </a:ext>
            </a:extLst>
          </p:cNvPr>
          <p:cNvPicPr>
            <a:picLocks noChangeAspect="1"/>
          </p:cNvPicPr>
          <p:nvPr/>
        </p:nvPicPr>
        <p:blipFill>
          <a:blip r:embed="rId7"/>
          <a:stretch>
            <a:fillRect/>
          </a:stretch>
        </p:blipFill>
        <p:spPr>
          <a:xfrm>
            <a:off x="2484582" y="2138789"/>
            <a:ext cx="8435109" cy="4277604"/>
          </a:xfrm>
          <a:prstGeom prst="rect">
            <a:avLst/>
          </a:prstGeom>
        </p:spPr>
      </p:pic>
      <p:pic>
        <p:nvPicPr>
          <p:cNvPr id="6" name="Graphic 5" descr="Earth with solid fill">
            <a:extLst>
              <a:ext uri="{FF2B5EF4-FFF2-40B4-BE49-F238E27FC236}">
                <a16:creationId xmlns:a16="http://schemas.microsoft.com/office/drawing/2014/main" id="{B3E07CA7-46A1-4B03-B718-808584855C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67573" y="171324"/>
            <a:ext cx="914400" cy="914400"/>
          </a:xfrm>
          <a:prstGeom prst="rect">
            <a:avLst/>
          </a:prstGeom>
        </p:spPr>
      </p:pic>
      <p:sp>
        <p:nvSpPr>
          <p:cNvPr id="7" name="TextBox 3">
            <a:extLst>
              <a:ext uri="{FF2B5EF4-FFF2-40B4-BE49-F238E27FC236}">
                <a16:creationId xmlns:a16="http://schemas.microsoft.com/office/drawing/2014/main" id="{AD43EAEA-D46D-42F5-967E-5F28B1B36176}"/>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27</a:t>
            </a:r>
          </a:p>
        </p:txBody>
      </p:sp>
    </p:spTree>
    <p:extLst>
      <p:ext uri="{BB962C8B-B14F-4D97-AF65-F5344CB8AC3E}">
        <p14:creationId xmlns:p14="http://schemas.microsoft.com/office/powerpoint/2010/main" val="737674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Traza</a:t>
            </a:r>
          </a:p>
        </p:txBody>
      </p:sp>
      <p:sp>
        <p:nvSpPr>
          <p:cNvPr id="17" name="TextBox 16">
            <a:extLst>
              <a:ext uri="{FF2B5EF4-FFF2-40B4-BE49-F238E27FC236}">
                <a16:creationId xmlns:a16="http://schemas.microsoft.com/office/drawing/2014/main" id="{5A935E8F-30B6-4C74-A5B8-647A6AB967D0}"/>
              </a:ext>
            </a:extLst>
          </p:cNvPr>
          <p:cNvSpPr txBox="1"/>
          <p:nvPr/>
        </p:nvSpPr>
        <p:spPr>
          <a:xfrm>
            <a:off x="1914920" y="1346152"/>
            <a:ext cx="40005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Altura de perigeo: 1500 km </a:t>
            </a:r>
          </a:p>
          <a:p>
            <a:r>
              <a:rPr lang="en-US" sz="2000">
                <a:solidFill>
                  <a:srgbClr val="CDA655"/>
                </a:solidFill>
                <a:cs typeface="Calibri"/>
              </a:rPr>
              <a:t>Excentricidad: 0.6</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pic>
        <p:nvPicPr>
          <p:cNvPr id="3" name="Picture 4" descr="A picture containing outdoor, grass, water, beach&#10;&#10;Description automatically generated">
            <a:extLst>
              <a:ext uri="{FF2B5EF4-FFF2-40B4-BE49-F238E27FC236}">
                <a16:creationId xmlns:a16="http://schemas.microsoft.com/office/drawing/2014/main" id="{60BA07E1-83CD-42E4-A46C-943302B1C299}"/>
              </a:ext>
            </a:extLst>
          </p:cNvPr>
          <p:cNvPicPr>
            <a:picLocks noChangeAspect="1"/>
          </p:cNvPicPr>
          <p:nvPr/>
        </p:nvPicPr>
        <p:blipFill>
          <a:blip r:embed="rId6"/>
          <a:stretch>
            <a:fillRect/>
          </a:stretch>
        </p:blipFill>
        <p:spPr>
          <a:xfrm>
            <a:off x="2484582" y="2137436"/>
            <a:ext cx="8504381" cy="4280309"/>
          </a:xfrm>
          <a:prstGeom prst="rect">
            <a:avLst/>
          </a:prstGeom>
        </p:spPr>
      </p:pic>
      <p:pic>
        <p:nvPicPr>
          <p:cNvPr id="5" name="Picture 5" descr="A picture containing outdoor, grass, water, beach&#10;&#10;Description automatically generated">
            <a:extLst>
              <a:ext uri="{FF2B5EF4-FFF2-40B4-BE49-F238E27FC236}">
                <a16:creationId xmlns:a16="http://schemas.microsoft.com/office/drawing/2014/main" id="{6755FB11-0BFE-434E-9255-33725518C46F}"/>
              </a:ext>
            </a:extLst>
          </p:cNvPr>
          <p:cNvPicPr>
            <a:picLocks noChangeAspect="1"/>
          </p:cNvPicPr>
          <p:nvPr/>
        </p:nvPicPr>
        <p:blipFill>
          <a:blip r:embed="rId7"/>
          <a:stretch>
            <a:fillRect/>
          </a:stretch>
        </p:blipFill>
        <p:spPr>
          <a:xfrm>
            <a:off x="2484582" y="2138037"/>
            <a:ext cx="8492835" cy="4221381"/>
          </a:xfrm>
          <a:prstGeom prst="rect">
            <a:avLst/>
          </a:prstGeom>
        </p:spPr>
      </p:pic>
      <p:pic>
        <p:nvPicPr>
          <p:cNvPr id="6" name="Picture 6" descr="A picture containing outdoor, water, beach, walking&#10;&#10;Description automatically generated">
            <a:extLst>
              <a:ext uri="{FF2B5EF4-FFF2-40B4-BE49-F238E27FC236}">
                <a16:creationId xmlns:a16="http://schemas.microsoft.com/office/drawing/2014/main" id="{67DA0E4A-A926-4696-9E47-5F5F34C0043B}"/>
              </a:ext>
            </a:extLst>
          </p:cNvPr>
          <p:cNvPicPr>
            <a:picLocks noChangeAspect="1"/>
          </p:cNvPicPr>
          <p:nvPr/>
        </p:nvPicPr>
        <p:blipFill>
          <a:blip r:embed="rId8"/>
          <a:stretch>
            <a:fillRect/>
          </a:stretch>
        </p:blipFill>
        <p:spPr>
          <a:xfrm>
            <a:off x="2484582" y="2140136"/>
            <a:ext cx="8492836" cy="4274909"/>
          </a:xfrm>
          <a:prstGeom prst="rect">
            <a:avLst/>
          </a:prstGeom>
        </p:spPr>
      </p:pic>
      <p:pic>
        <p:nvPicPr>
          <p:cNvPr id="7" name="Graphic 6" descr="Earth with solid fill">
            <a:extLst>
              <a:ext uri="{FF2B5EF4-FFF2-40B4-BE49-F238E27FC236}">
                <a16:creationId xmlns:a16="http://schemas.microsoft.com/office/drawing/2014/main" id="{EB8E21C9-A24D-479E-AF3B-1A69B03FC8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67573" y="171324"/>
            <a:ext cx="914400" cy="914400"/>
          </a:xfrm>
          <a:prstGeom prst="rect">
            <a:avLst/>
          </a:prstGeom>
        </p:spPr>
      </p:pic>
      <p:sp>
        <p:nvSpPr>
          <p:cNvPr id="10" name="TextBox 3">
            <a:extLst>
              <a:ext uri="{FF2B5EF4-FFF2-40B4-BE49-F238E27FC236}">
                <a16:creationId xmlns:a16="http://schemas.microsoft.com/office/drawing/2014/main" id="{C7ACA1D2-14FB-4C17-AF1E-6144E9A7F74A}"/>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28</a:t>
            </a:r>
          </a:p>
        </p:txBody>
      </p:sp>
    </p:spTree>
    <p:extLst>
      <p:ext uri="{BB962C8B-B14F-4D97-AF65-F5344CB8AC3E}">
        <p14:creationId xmlns:p14="http://schemas.microsoft.com/office/powerpoint/2010/main" val="939470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5" y="-106326"/>
            <a:ext cx="10949191" cy="7102976"/>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Traza</a:t>
            </a:r>
          </a:p>
        </p:txBody>
      </p:sp>
      <p:sp>
        <p:nvSpPr>
          <p:cNvPr id="17" name="TextBox 16">
            <a:extLst>
              <a:ext uri="{FF2B5EF4-FFF2-40B4-BE49-F238E27FC236}">
                <a16:creationId xmlns:a16="http://schemas.microsoft.com/office/drawing/2014/main" id="{5A935E8F-30B6-4C74-A5B8-647A6AB967D0}"/>
              </a:ext>
            </a:extLst>
          </p:cNvPr>
          <p:cNvSpPr txBox="1"/>
          <p:nvPr/>
        </p:nvSpPr>
        <p:spPr>
          <a:xfrm>
            <a:off x="1914920" y="1346152"/>
            <a:ext cx="40005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CDA655"/>
                </a:solidFill>
                <a:cs typeface="Calibri"/>
              </a:rPr>
              <a:t>Altura de perigeo: 1500 km </a:t>
            </a:r>
          </a:p>
          <a:p>
            <a:r>
              <a:rPr lang="en-US" sz="2000">
                <a:solidFill>
                  <a:srgbClr val="CDA655"/>
                </a:solidFill>
                <a:cs typeface="Calibri"/>
              </a:rPr>
              <a:t>Fly-by</a:t>
            </a:r>
          </a:p>
          <a:p>
            <a:endParaRPr lang="en-US" sz="2000">
              <a:solidFill>
                <a:srgbClr val="CDA655"/>
              </a:solidFill>
              <a:cs typeface="Calibri"/>
            </a:endParaRPr>
          </a:p>
          <a:p>
            <a:pPr marL="342900" indent="-342900">
              <a:buFont typeface="Arial"/>
              <a:buChar char="•"/>
            </a:pPr>
            <a:endParaRPr lang="en-US" sz="2000">
              <a:solidFill>
                <a:srgbClr val="CDA655"/>
              </a:solidFill>
              <a:cs typeface="Calibri"/>
            </a:endParaRPr>
          </a:p>
        </p:txBody>
      </p:sp>
      <p:pic>
        <p:nvPicPr>
          <p:cNvPr id="3" name="Picture 4" descr="A picture containing outdoor, grass, water, beach&#10;&#10;Description automatically generated">
            <a:extLst>
              <a:ext uri="{FF2B5EF4-FFF2-40B4-BE49-F238E27FC236}">
                <a16:creationId xmlns:a16="http://schemas.microsoft.com/office/drawing/2014/main" id="{60BA07E1-83CD-42E4-A46C-943302B1C299}"/>
              </a:ext>
            </a:extLst>
          </p:cNvPr>
          <p:cNvPicPr>
            <a:picLocks noChangeAspect="1"/>
          </p:cNvPicPr>
          <p:nvPr/>
        </p:nvPicPr>
        <p:blipFill>
          <a:blip r:embed="rId6"/>
          <a:stretch>
            <a:fillRect/>
          </a:stretch>
        </p:blipFill>
        <p:spPr>
          <a:xfrm>
            <a:off x="2484582" y="2137436"/>
            <a:ext cx="8504381" cy="4280309"/>
          </a:xfrm>
          <a:prstGeom prst="rect">
            <a:avLst/>
          </a:prstGeom>
        </p:spPr>
      </p:pic>
      <p:pic>
        <p:nvPicPr>
          <p:cNvPr id="5" name="Picture 5" descr="A picture containing outdoor, grass, water, beach&#10;&#10;Description automatically generated">
            <a:extLst>
              <a:ext uri="{FF2B5EF4-FFF2-40B4-BE49-F238E27FC236}">
                <a16:creationId xmlns:a16="http://schemas.microsoft.com/office/drawing/2014/main" id="{6755FB11-0BFE-434E-9255-33725518C46F}"/>
              </a:ext>
            </a:extLst>
          </p:cNvPr>
          <p:cNvPicPr>
            <a:picLocks noChangeAspect="1"/>
          </p:cNvPicPr>
          <p:nvPr/>
        </p:nvPicPr>
        <p:blipFill>
          <a:blip r:embed="rId7"/>
          <a:stretch>
            <a:fillRect/>
          </a:stretch>
        </p:blipFill>
        <p:spPr>
          <a:xfrm>
            <a:off x="2484582" y="2138037"/>
            <a:ext cx="8492835" cy="4221381"/>
          </a:xfrm>
          <a:prstGeom prst="rect">
            <a:avLst/>
          </a:prstGeom>
        </p:spPr>
      </p:pic>
      <p:pic>
        <p:nvPicPr>
          <p:cNvPr id="6" name="Picture 6" descr="A picture containing outdoor, water, beach, grass&#10;&#10;Description automatically generated">
            <a:extLst>
              <a:ext uri="{FF2B5EF4-FFF2-40B4-BE49-F238E27FC236}">
                <a16:creationId xmlns:a16="http://schemas.microsoft.com/office/drawing/2014/main" id="{E31111BC-9A70-420B-A419-55B735F86661}"/>
              </a:ext>
            </a:extLst>
          </p:cNvPr>
          <p:cNvPicPr>
            <a:picLocks noChangeAspect="1"/>
          </p:cNvPicPr>
          <p:nvPr/>
        </p:nvPicPr>
        <p:blipFill>
          <a:blip r:embed="rId8"/>
          <a:stretch>
            <a:fillRect/>
          </a:stretch>
        </p:blipFill>
        <p:spPr>
          <a:xfrm>
            <a:off x="2484582" y="2141036"/>
            <a:ext cx="8492836" cy="4273109"/>
          </a:xfrm>
          <a:prstGeom prst="rect">
            <a:avLst/>
          </a:prstGeom>
        </p:spPr>
      </p:pic>
      <p:pic>
        <p:nvPicPr>
          <p:cNvPr id="7" name="Picture 7" descr="A picture containing outdoor, beach, water, grass&#10;&#10;Description automatically generated">
            <a:extLst>
              <a:ext uri="{FF2B5EF4-FFF2-40B4-BE49-F238E27FC236}">
                <a16:creationId xmlns:a16="http://schemas.microsoft.com/office/drawing/2014/main" id="{C6266E1E-4B11-4E68-8604-AA277DC35F39}"/>
              </a:ext>
            </a:extLst>
          </p:cNvPr>
          <p:cNvPicPr>
            <a:picLocks noChangeAspect="1"/>
          </p:cNvPicPr>
          <p:nvPr/>
        </p:nvPicPr>
        <p:blipFill>
          <a:blip r:embed="rId9"/>
          <a:stretch>
            <a:fillRect/>
          </a:stretch>
        </p:blipFill>
        <p:spPr>
          <a:xfrm>
            <a:off x="2484582" y="2144636"/>
            <a:ext cx="8492836" cy="4231272"/>
          </a:xfrm>
          <a:prstGeom prst="rect">
            <a:avLst/>
          </a:prstGeom>
        </p:spPr>
      </p:pic>
      <p:pic>
        <p:nvPicPr>
          <p:cNvPr id="8" name="Graphic 7" descr="Earth with solid fill">
            <a:extLst>
              <a:ext uri="{FF2B5EF4-FFF2-40B4-BE49-F238E27FC236}">
                <a16:creationId xmlns:a16="http://schemas.microsoft.com/office/drawing/2014/main" id="{5A7E7C7E-F03C-424E-827E-34BE0ADAE1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7573" y="171324"/>
            <a:ext cx="914400" cy="914400"/>
          </a:xfrm>
          <a:prstGeom prst="rect">
            <a:avLst/>
          </a:prstGeom>
        </p:spPr>
      </p:pic>
      <p:sp>
        <p:nvSpPr>
          <p:cNvPr id="10" name="TextBox 3">
            <a:extLst>
              <a:ext uri="{FF2B5EF4-FFF2-40B4-BE49-F238E27FC236}">
                <a16:creationId xmlns:a16="http://schemas.microsoft.com/office/drawing/2014/main" id="{A651C294-A263-46D1-A887-0F2CAB07A0DC}"/>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29</a:t>
            </a:r>
          </a:p>
        </p:txBody>
      </p:sp>
    </p:spTree>
    <p:extLst>
      <p:ext uri="{BB962C8B-B14F-4D97-AF65-F5344CB8AC3E}">
        <p14:creationId xmlns:p14="http://schemas.microsoft.com/office/powerpoint/2010/main" val="1029731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3193759" y="2814998"/>
            <a:ext cx="606516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a:solidFill>
                  <a:srgbClr val="CDA655"/>
                </a:solidFill>
                <a:cs typeface="Calibri"/>
              </a:rPr>
              <a:t>Conclusiones</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758494" y="373269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766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Impulsos instantáneos</a:t>
            </a:r>
          </a:p>
        </p:txBody>
      </p:sp>
      <p:pic>
        <p:nvPicPr>
          <p:cNvPr id="3" name="Imagen 7" descr="Gráfico, Gráfico de barras&#10;&#10;Descripción generada automáticamente">
            <a:extLst>
              <a:ext uri="{FF2B5EF4-FFF2-40B4-BE49-F238E27FC236}">
                <a16:creationId xmlns:a16="http://schemas.microsoft.com/office/drawing/2014/main" id="{D7A5CDF2-AA87-4CE8-A8C9-0DDB4C074170}"/>
              </a:ext>
            </a:extLst>
          </p:cNvPr>
          <p:cNvPicPr>
            <a:picLocks noChangeAspect="1"/>
          </p:cNvPicPr>
          <p:nvPr/>
        </p:nvPicPr>
        <p:blipFill>
          <a:blip r:embed="rId6"/>
          <a:stretch>
            <a:fillRect/>
          </a:stretch>
        </p:blipFill>
        <p:spPr>
          <a:xfrm>
            <a:off x="2234609" y="1268534"/>
            <a:ext cx="9016408" cy="4958884"/>
          </a:xfrm>
          <a:prstGeom prst="rect">
            <a:avLst/>
          </a:prstGeom>
        </p:spPr>
      </p:pic>
      <p:sp>
        <p:nvSpPr>
          <p:cNvPr id="6" name="TextBox 3">
            <a:extLst>
              <a:ext uri="{FF2B5EF4-FFF2-40B4-BE49-F238E27FC236}">
                <a16:creationId xmlns:a16="http://schemas.microsoft.com/office/drawing/2014/main" id="{285D7644-9169-40DC-9B9D-2794A9702FAE}"/>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31</a:t>
            </a:r>
          </a:p>
        </p:txBody>
      </p:sp>
    </p:spTree>
    <p:extLst>
      <p:ext uri="{BB962C8B-B14F-4D97-AF65-F5344CB8AC3E}">
        <p14:creationId xmlns:p14="http://schemas.microsoft.com/office/powerpoint/2010/main" val="2112982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Chart, line chart&#10;&#10;Description automatically generated">
            <a:extLst>
              <a:ext uri="{FF2B5EF4-FFF2-40B4-BE49-F238E27FC236}">
                <a16:creationId xmlns:a16="http://schemas.microsoft.com/office/drawing/2014/main" id="{E93A1F50-075C-4A1A-8B11-C06492FBC084}"/>
              </a:ext>
            </a:extLst>
          </p:cNvPr>
          <p:cNvPicPr>
            <a:picLocks noChangeAspect="1"/>
          </p:cNvPicPr>
          <p:nvPr/>
        </p:nvPicPr>
        <p:blipFill>
          <a:blip r:embed="rId2"/>
          <a:stretch>
            <a:fillRect/>
          </a:stretch>
        </p:blipFill>
        <p:spPr>
          <a:xfrm>
            <a:off x="5059680" y="1345721"/>
            <a:ext cx="6241640" cy="4668759"/>
          </a:xfrm>
          <a:prstGeom prst="rect">
            <a:avLst/>
          </a:prstGeom>
        </p:spPr>
      </p:pic>
      <p:pic>
        <p:nvPicPr>
          <p:cNvPr id="9" name="Picture 5" descr="Chart, line chart&#10;&#10;Description automatically generated">
            <a:extLst>
              <a:ext uri="{FF2B5EF4-FFF2-40B4-BE49-F238E27FC236}">
                <a16:creationId xmlns:a16="http://schemas.microsoft.com/office/drawing/2014/main" id="{38EC85A8-FACF-4B85-9EE1-B96AA9F6E387}"/>
              </a:ext>
            </a:extLst>
          </p:cNvPr>
          <p:cNvPicPr>
            <a:picLocks noChangeAspect="1"/>
          </p:cNvPicPr>
          <p:nvPr/>
        </p:nvPicPr>
        <p:blipFill>
          <a:blip r:embed="rId2"/>
          <a:stretch>
            <a:fillRect/>
          </a:stretch>
        </p:blipFill>
        <p:spPr>
          <a:xfrm>
            <a:off x="4724400" y="1307621"/>
            <a:ext cx="6538820" cy="4889739"/>
          </a:xfrm>
          <a:prstGeom prst="rect">
            <a:avLst/>
          </a:prstGeom>
        </p:spPr>
      </p:pic>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ector recto 5">
            <a:extLst>
              <a:ext uri="{FF2B5EF4-FFF2-40B4-BE49-F238E27FC236}">
                <a16:creationId xmlns:a16="http://schemas.microsoft.com/office/drawing/2014/main" id="{06D173AE-E3DB-40A3-9005-5391EE8452B1}"/>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5CB29-969E-4212-8365-24E0FB0E46EE}"/>
              </a:ext>
            </a:extLst>
          </p:cNvPr>
          <p:cNvSpPr txBox="1"/>
          <p:nvPr/>
        </p:nvSpPr>
        <p:spPr>
          <a:xfrm>
            <a:off x="1758494" y="438412"/>
            <a:ext cx="55771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CDA655"/>
                </a:solidFill>
                <a:cs typeface="Calibri"/>
              </a:rPr>
              <a:t>Impulsos finitos</a:t>
            </a:r>
          </a:p>
        </p:txBody>
      </p:sp>
      <p:pic>
        <p:nvPicPr>
          <p:cNvPr id="8" name="Imagen 9" descr="Gráfico, Gráfico de barras&#10;&#10;Descripción generada automáticamente">
            <a:extLst>
              <a:ext uri="{FF2B5EF4-FFF2-40B4-BE49-F238E27FC236}">
                <a16:creationId xmlns:a16="http://schemas.microsoft.com/office/drawing/2014/main" id="{0DD54D8C-D44E-4BE0-9F47-ABF5EA46CC32}"/>
              </a:ext>
            </a:extLst>
          </p:cNvPr>
          <p:cNvPicPr>
            <a:picLocks noChangeAspect="1"/>
          </p:cNvPicPr>
          <p:nvPr/>
        </p:nvPicPr>
        <p:blipFill>
          <a:blip r:embed="rId6"/>
          <a:stretch>
            <a:fillRect/>
          </a:stretch>
        </p:blipFill>
        <p:spPr>
          <a:xfrm>
            <a:off x="2234609" y="1268534"/>
            <a:ext cx="9016409" cy="4958885"/>
          </a:xfrm>
          <a:prstGeom prst="rect">
            <a:avLst/>
          </a:prstGeom>
        </p:spPr>
      </p:pic>
      <p:sp>
        <p:nvSpPr>
          <p:cNvPr id="10" name="TextBox 3">
            <a:extLst>
              <a:ext uri="{FF2B5EF4-FFF2-40B4-BE49-F238E27FC236}">
                <a16:creationId xmlns:a16="http://schemas.microsoft.com/office/drawing/2014/main" id="{4772150F-9508-4392-84FB-D78571E36309}"/>
              </a:ext>
            </a:extLst>
          </p:cNvPr>
          <p:cNvSpPr txBox="1"/>
          <p:nvPr/>
        </p:nvSpPr>
        <p:spPr>
          <a:xfrm>
            <a:off x="11481758" y="6133381"/>
            <a:ext cx="5292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32</a:t>
            </a:r>
          </a:p>
        </p:txBody>
      </p:sp>
    </p:spTree>
    <p:extLst>
      <p:ext uri="{BB962C8B-B14F-4D97-AF65-F5344CB8AC3E}">
        <p14:creationId xmlns:p14="http://schemas.microsoft.com/office/powerpoint/2010/main" val="1692531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aseball, indoor, cake, knife&#10;&#10;Description automatically generated">
            <a:extLst>
              <a:ext uri="{FF2B5EF4-FFF2-40B4-BE49-F238E27FC236}">
                <a16:creationId xmlns:a16="http://schemas.microsoft.com/office/drawing/2014/main" id="{0B94BAFB-ADFB-4B1A-9967-FE8861B254BF}"/>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5B123D7C-2868-4FE0-932D-4ADC4E3E24BF}"/>
              </a:ext>
            </a:extLst>
          </p:cNvPr>
          <p:cNvSpPr txBox="1"/>
          <p:nvPr/>
        </p:nvSpPr>
        <p:spPr>
          <a:xfrm>
            <a:off x="3063417" y="3061900"/>
            <a:ext cx="60651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3600">
                <a:solidFill>
                  <a:srgbClr val="CDA655"/>
                </a:solidFill>
                <a:cs typeface="Calibri"/>
              </a:rPr>
              <a:t>¿Preguntas?</a:t>
            </a:r>
          </a:p>
        </p:txBody>
      </p:sp>
      <p:cxnSp>
        <p:nvCxnSpPr>
          <p:cNvPr id="6" name="Conector recto 5">
            <a:extLst>
              <a:ext uri="{FF2B5EF4-FFF2-40B4-BE49-F238E27FC236}">
                <a16:creationId xmlns:a16="http://schemas.microsoft.com/office/drawing/2014/main" id="{CB771F27-40F3-4D17-9264-470F5CEC7596}"/>
              </a:ext>
            </a:extLst>
          </p:cNvPr>
          <p:cNvCxnSpPr/>
          <p:nvPr/>
        </p:nvCxnSpPr>
        <p:spPr>
          <a:xfrm>
            <a:off x="1758494" y="373269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pic>
        <p:nvPicPr>
          <p:cNvPr id="2" name="Picture 2" descr="A satellite in space&#10;&#10;Description automatically generated">
            <a:extLst>
              <a:ext uri="{FF2B5EF4-FFF2-40B4-BE49-F238E27FC236}">
                <a16:creationId xmlns:a16="http://schemas.microsoft.com/office/drawing/2014/main" id="{389C1D3C-D640-4948-98F2-E707E94298B4}"/>
              </a:ext>
            </a:extLst>
          </p:cNvPr>
          <p:cNvPicPr>
            <a:picLocks noChangeAspect="1"/>
          </p:cNvPicPr>
          <p:nvPr/>
        </p:nvPicPr>
        <p:blipFill>
          <a:blip r:embed="rId3"/>
          <a:stretch>
            <a:fillRect/>
          </a:stretch>
        </p:blipFill>
        <p:spPr>
          <a:xfrm>
            <a:off x="2456873" y="789420"/>
            <a:ext cx="2590800" cy="2762250"/>
          </a:xfrm>
          <a:prstGeom prst="rect">
            <a:avLst/>
          </a:prstGeom>
        </p:spPr>
      </p:pic>
    </p:spTree>
    <p:extLst>
      <p:ext uri="{BB962C8B-B14F-4D97-AF65-F5344CB8AC3E}">
        <p14:creationId xmlns:p14="http://schemas.microsoft.com/office/powerpoint/2010/main" val="16666035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5" y="-95693"/>
            <a:ext cx="10734679" cy="6959053"/>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890469" y="474254"/>
            <a:ext cx="40946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Introducción</a:t>
            </a:r>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2</a:t>
            </a:r>
          </a:p>
        </p:txBody>
      </p:sp>
      <p:sp>
        <p:nvSpPr>
          <p:cNvPr id="5" name="CuadroTexto 4">
            <a:extLst>
              <a:ext uri="{FF2B5EF4-FFF2-40B4-BE49-F238E27FC236}">
                <a16:creationId xmlns:a16="http://schemas.microsoft.com/office/drawing/2014/main" id="{360C7C55-3249-406D-9513-1C936589491E}"/>
              </a:ext>
            </a:extLst>
          </p:cNvPr>
          <p:cNvSpPr txBox="1"/>
          <p:nvPr/>
        </p:nvSpPr>
        <p:spPr>
          <a:xfrm>
            <a:off x="2057582" y="1520100"/>
            <a:ext cx="58830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a:solidFill>
                  <a:srgbClr val="CDA655"/>
                </a:solidFill>
                <a:cs typeface="Calibri"/>
              </a:rPr>
              <a:t> Procedimiento:</a:t>
            </a:r>
            <a:endParaRPr lang="es-ES" sz="2000"/>
          </a:p>
        </p:txBody>
      </p:sp>
      <p:sp>
        <p:nvSpPr>
          <p:cNvPr id="6" name="Flecha: a la derecha 5">
            <a:extLst>
              <a:ext uri="{FF2B5EF4-FFF2-40B4-BE49-F238E27FC236}">
                <a16:creationId xmlns:a16="http://schemas.microsoft.com/office/drawing/2014/main" id="{89A49B09-70B7-4D5C-8E63-A0EF25FB713D}"/>
              </a:ext>
            </a:extLst>
          </p:cNvPr>
          <p:cNvSpPr/>
          <p:nvPr/>
        </p:nvSpPr>
        <p:spPr>
          <a:xfrm>
            <a:off x="1824337" y="1671864"/>
            <a:ext cx="220338" cy="165254"/>
          </a:xfrm>
          <a:prstGeom prst="rightArrow">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Conector recto 5">
            <a:extLst>
              <a:ext uri="{FF2B5EF4-FFF2-40B4-BE49-F238E27FC236}">
                <a16:creationId xmlns:a16="http://schemas.microsoft.com/office/drawing/2014/main" id="{60C59147-BB00-4D65-8637-CBBE964A8E3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grpSp>
        <p:nvGrpSpPr>
          <p:cNvPr id="9" name="Grupo 8">
            <a:extLst>
              <a:ext uri="{FF2B5EF4-FFF2-40B4-BE49-F238E27FC236}">
                <a16:creationId xmlns:a16="http://schemas.microsoft.com/office/drawing/2014/main" id="{9BA75194-1684-4920-9602-712E29FEA866}"/>
              </a:ext>
            </a:extLst>
          </p:cNvPr>
          <p:cNvGrpSpPr/>
          <p:nvPr/>
        </p:nvGrpSpPr>
        <p:grpSpPr>
          <a:xfrm>
            <a:off x="1971285" y="2424293"/>
            <a:ext cx="4432170" cy="3653628"/>
            <a:chOff x="1890470" y="2424303"/>
            <a:chExt cx="4432170" cy="3653628"/>
          </a:xfrm>
        </p:grpSpPr>
        <p:grpSp>
          <p:nvGrpSpPr>
            <p:cNvPr id="8" name="Grupo 7">
              <a:extLst>
                <a:ext uri="{FF2B5EF4-FFF2-40B4-BE49-F238E27FC236}">
                  <a16:creationId xmlns:a16="http://schemas.microsoft.com/office/drawing/2014/main" id="{C0D59702-E83B-4C89-96BF-256BA2D28F26}"/>
                </a:ext>
              </a:extLst>
            </p:cNvPr>
            <p:cNvGrpSpPr/>
            <p:nvPr/>
          </p:nvGrpSpPr>
          <p:grpSpPr>
            <a:xfrm>
              <a:off x="1890470" y="2424303"/>
              <a:ext cx="4432170" cy="3653628"/>
              <a:chOff x="6841118" y="2119630"/>
              <a:chExt cx="4432170" cy="3653628"/>
            </a:xfrm>
          </p:grpSpPr>
          <p:sp>
            <p:nvSpPr>
              <p:cNvPr id="17" name="Rectángulo: esquinas redondeadas 11">
                <a:extLst>
                  <a:ext uri="{FF2B5EF4-FFF2-40B4-BE49-F238E27FC236}">
                    <a16:creationId xmlns:a16="http://schemas.microsoft.com/office/drawing/2014/main" id="{F95E61F6-F6F6-4E6D-9A07-0CA8B361C38B}"/>
                  </a:ext>
                </a:extLst>
              </p:cNvPr>
              <p:cNvSpPr/>
              <p:nvPr/>
            </p:nvSpPr>
            <p:spPr>
              <a:xfrm>
                <a:off x="6841118" y="2429466"/>
                <a:ext cx="4353698" cy="3343792"/>
              </a:xfrm>
              <a:prstGeom prst="roundRect">
                <a:avLst>
                  <a:gd name="adj" fmla="val 4256"/>
                </a:avLst>
              </a:prstGeom>
              <a:noFill/>
              <a:ln w="19050">
                <a:solidFill>
                  <a:srgbClr val="8497B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chemeClr val="tx2">
                      <a:lumMod val="60000"/>
                      <a:lumOff val="40000"/>
                    </a:schemeClr>
                  </a:solidFill>
                </a:endParaRPr>
              </a:p>
            </p:txBody>
          </p:sp>
          <p:sp>
            <p:nvSpPr>
              <p:cNvPr id="20" name="Rectángulo 6">
                <a:extLst>
                  <a:ext uri="{FF2B5EF4-FFF2-40B4-BE49-F238E27FC236}">
                    <a16:creationId xmlns:a16="http://schemas.microsoft.com/office/drawing/2014/main" id="{6E85F1AA-FA64-4A3D-8F55-912B9BE08DF2}"/>
                  </a:ext>
                </a:extLst>
              </p:cNvPr>
              <p:cNvSpPr/>
              <p:nvPr/>
            </p:nvSpPr>
            <p:spPr>
              <a:xfrm>
                <a:off x="7216981" y="2119630"/>
                <a:ext cx="3637992" cy="505527"/>
              </a:xfrm>
              <a:prstGeom prst="rect">
                <a:avLst/>
              </a:prstGeom>
              <a:solidFill>
                <a:srgbClr val="BA9953"/>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400"/>
                  <a:t>Impulsos instantáneos</a:t>
                </a:r>
                <a:endParaRPr lang="es-ES" sz="2000"/>
              </a:p>
            </p:txBody>
          </p:sp>
          <p:sp>
            <p:nvSpPr>
              <p:cNvPr id="27" name="Flecha: a la derecha 26">
                <a:extLst>
                  <a:ext uri="{FF2B5EF4-FFF2-40B4-BE49-F238E27FC236}">
                    <a16:creationId xmlns:a16="http://schemas.microsoft.com/office/drawing/2014/main" id="{B16B7345-F250-47FD-8EA7-FE64B9E8914F}"/>
                  </a:ext>
                </a:extLst>
              </p:cNvPr>
              <p:cNvSpPr/>
              <p:nvPr/>
            </p:nvSpPr>
            <p:spPr>
              <a:xfrm>
                <a:off x="6998556" y="3018152"/>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CuadroTexto 28">
                <a:extLst>
                  <a:ext uri="{FF2B5EF4-FFF2-40B4-BE49-F238E27FC236}">
                    <a16:creationId xmlns:a16="http://schemas.microsoft.com/office/drawing/2014/main" id="{03ED9AEB-8906-4B5C-AFE2-F514711349DB}"/>
                  </a:ext>
                </a:extLst>
              </p:cNvPr>
              <p:cNvSpPr txBox="1"/>
              <p:nvPr/>
            </p:nvSpPr>
            <p:spPr>
              <a:xfrm>
                <a:off x="7201976" y="2896830"/>
                <a:ext cx="4071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tx2">
                        <a:lumMod val="60000"/>
                        <a:lumOff val="40000"/>
                      </a:schemeClr>
                    </a:solidFill>
                    <a:cs typeface="Calibri"/>
                  </a:rPr>
                  <a:t>Trayectoria heliocéntrica desde el </a:t>
                </a:r>
                <a:r>
                  <a:rPr lang="es-ES">
                    <a:solidFill>
                      <a:srgbClr val="BA9953"/>
                    </a:solidFill>
                    <a:cs typeface="Calibri"/>
                  </a:rPr>
                  <a:t>centro de la Tierra hasta la SOI de Júpiter</a:t>
                </a:r>
              </a:p>
            </p:txBody>
          </p:sp>
          <p:sp>
            <p:nvSpPr>
              <p:cNvPr id="30" name="Flecha: a la derecha 29">
                <a:extLst>
                  <a:ext uri="{FF2B5EF4-FFF2-40B4-BE49-F238E27FC236}">
                    <a16:creationId xmlns:a16="http://schemas.microsoft.com/office/drawing/2014/main" id="{499F2DB7-5869-4E56-8046-DFEF9C1AD42C}"/>
                  </a:ext>
                </a:extLst>
              </p:cNvPr>
              <p:cNvSpPr/>
              <p:nvPr/>
            </p:nvSpPr>
            <p:spPr>
              <a:xfrm>
                <a:off x="6998556" y="3752497"/>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CuadroTexto 30">
                <a:extLst>
                  <a:ext uri="{FF2B5EF4-FFF2-40B4-BE49-F238E27FC236}">
                    <a16:creationId xmlns:a16="http://schemas.microsoft.com/office/drawing/2014/main" id="{20D6F6E0-C899-41D6-AD67-0B6010F8DE88}"/>
                  </a:ext>
                </a:extLst>
              </p:cNvPr>
              <p:cNvSpPr txBox="1"/>
              <p:nvPr/>
            </p:nvSpPr>
            <p:spPr>
              <a:xfrm>
                <a:off x="7201976" y="3631175"/>
                <a:ext cx="4071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tx2">
                        <a:lumMod val="60000"/>
                        <a:lumOff val="40000"/>
                      </a:schemeClr>
                    </a:solidFill>
                    <a:ea typeface="+mn-lt"/>
                    <a:cs typeface="+mn-lt"/>
                  </a:rPr>
                  <a:t>Diseño de la </a:t>
                </a:r>
                <a:r>
                  <a:rPr lang="es-ES">
                    <a:solidFill>
                      <a:srgbClr val="BA9953"/>
                    </a:solidFill>
                    <a:ea typeface="+mn-lt"/>
                    <a:cs typeface="+mn-lt"/>
                  </a:rPr>
                  <a:t>hipérbola de salida</a:t>
                </a:r>
              </a:p>
            </p:txBody>
          </p:sp>
          <p:sp>
            <p:nvSpPr>
              <p:cNvPr id="32" name="Flecha: a la derecha 31">
                <a:extLst>
                  <a:ext uri="{FF2B5EF4-FFF2-40B4-BE49-F238E27FC236}">
                    <a16:creationId xmlns:a16="http://schemas.microsoft.com/office/drawing/2014/main" id="{7801E4D0-D065-47B2-AB79-464CC1D98DD4}"/>
                  </a:ext>
                </a:extLst>
              </p:cNvPr>
              <p:cNvSpPr/>
              <p:nvPr/>
            </p:nvSpPr>
            <p:spPr>
              <a:xfrm>
                <a:off x="6998556" y="4353751"/>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uadroTexto 32">
                <a:extLst>
                  <a:ext uri="{FF2B5EF4-FFF2-40B4-BE49-F238E27FC236}">
                    <a16:creationId xmlns:a16="http://schemas.microsoft.com/office/drawing/2014/main" id="{200437B9-504A-4B37-A59B-DF450AC45CD8}"/>
                  </a:ext>
                </a:extLst>
              </p:cNvPr>
              <p:cNvSpPr txBox="1"/>
              <p:nvPr/>
            </p:nvSpPr>
            <p:spPr>
              <a:xfrm>
                <a:off x="7201976" y="4232429"/>
                <a:ext cx="4071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tx2">
                        <a:lumMod val="60000"/>
                        <a:lumOff val="40000"/>
                      </a:schemeClr>
                    </a:solidFill>
                    <a:cs typeface="Calibri"/>
                  </a:rPr>
                  <a:t>Diseño de la </a:t>
                </a:r>
                <a:r>
                  <a:rPr lang="es-ES">
                    <a:solidFill>
                      <a:srgbClr val="BA9953"/>
                    </a:solidFill>
                    <a:cs typeface="Calibri"/>
                  </a:rPr>
                  <a:t>trayectoria heliocéntrica </a:t>
                </a:r>
                <a:r>
                  <a:rPr lang="es-ES">
                    <a:solidFill>
                      <a:schemeClr val="tx2">
                        <a:lumMod val="60000"/>
                        <a:lumOff val="40000"/>
                      </a:schemeClr>
                    </a:solidFill>
                    <a:cs typeface="Calibri"/>
                  </a:rPr>
                  <a:t>desde la hipérbola de salida</a:t>
                </a:r>
              </a:p>
            </p:txBody>
          </p:sp>
          <p:sp>
            <p:nvSpPr>
              <p:cNvPr id="35" name="Flecha: a la derecha 34">
                <a:extLst>
                  <a:ext uri="{FF2B5EF4-FFF2-40B4-BE49-F238E27FC236}">
                    <a16:creationId xmlns:a16="http://schemas.microsoft.com/office/drawing/2014/main" id="{F577DB71-F284-4AEC-B786-82F41EE0A05F}"/>
                  </a:ext>
                </a:extLst>
              </p:cNvPr>
              <p:cNvSpPr/>
              <p:nvPr/>
            </p:nvSpPr>
            <p:spPr>
              <a:xfrm>
                <a:off x="6998556" y="5135276"/>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6" name="CuadroTexto 35">
              <a:extLst>
                <a:ext uri="{FF2B5EF4-FFF2-40B4-BE49-F238E27FC236}">
                  <a16:creationId xmlns:a16="http://schemas.microsoft.com/office/drawing/2014/main" id="{1C14D2B6-4D6C-4310-9CAB-78840A3A4C8E}"/>
                </a:ext>
              </a:extLst>
            </p:cNvPr>
            <p:cNvSpPr txBox="1"/>
            <p:nvPr/>
          </p:nvSpPr>
          <p:spPr>
            <a:xfrm>
              <a:off x="2251328" y="5337910"/>
              <a:ext cx="40713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tx2">
                      <a:lumMod val="60000"/>
                      <a:lumOff val="40000"/>
                    </a:schemeClr>
                  </a:solidFill>
                  <a:cs typeface="Calibri"/>
                </a:rPr>
                <a:t>Diseño de la </a:t>
              </a:r>
              <a:r>
                <a:rPr lang="es-ES">
                  <a:solidFill>
                    <a:srgbClr val="BA9953"/>
                  </a:solidFill>
                  <a:cs typeface="Calibri"/>
                </a:rPr>
                <a:t>hipérbola de llegada </a:t>
              </a:r>
              <a:r>
                <a:rPr lang="es-ES">
                  <a:solidFill>
                    <a:srgbClr val="8497B0"/>
                  </a:solidFill>
                  <a:cs typeface="Calibri"/>
                </a:rPr>
                <a:t>y </a:t>
              </a:r>
              <a:r>
                <a:rPr lang="es-ES">
                  <a:solidFill>
                    <a:srgbClr val="BA9953"/>
                  </a:solidFill>
                  <a:cs typeface="Calibri"/>
                </a:rPr>
                <a:t>maniobra de frenado</a:t>
              </a:r>
            </a:p>
          </p:txBody>
        </p:sp>
      </p:grpSp>
      <p:grpSp>
        <p:nvGrpSpPr>
          <p:cNvPr id="62" name="Grupo 61">
            <a:extLst>
              <a:ext uri="{FF2B5EF4-FFF2-40B4-BE49-F238E27FC236}">
                <a16:creationId xmlns:a16="http://schemas.microsoft.com/office/drawing/2014/main" id="{F6B87EE4-8291-4D3B-9B14-A5BE2AC0B84A}"/>
              </a:ext>
            </a:extLst>
          </p:cNvPr>
          <p:cNvGrpSpPr/>
          <p:nvPr/>
        </p:nvGrpSpPr>
        <p:grpSpPr>
          <a:xfrm>
            <a:off x="7750542" y="2430418"/>
            <a:ext cx="3848948" cy="3640316"/>
            <a:chOff x="7104424" y="2175448"/>
            <a:chExt cx="4809396" cy="3640316"/>
          </a:xfrm>
        </p:grpSpPr>
        <p:sp>
          <p:nvSpPr>
            <p:cNvPr id="64" name="Rectángulo: esquinas redondeadas 11">
              <a:extLst>
                <a:ext uri="{FF2B5EF4-FFF2-40B4-BE49-F238E27FC236}">
                  <a16:creationId xmlns:a16="http://schemas.microsoft.com/office/drawing/2014/main" id="{A56E1B3C-112C-4217-9FDE-4F02ADA2AA9A}"/>
                </a:ext>
              </a:extLst>
            </p:cNvPr>
            <p:cNvSpPr/>
            <p:nvPr/>
          </p:nvSpPr>
          <p:spPr>
            <a:xfrm>
              <a:off x="7104424" y="2471981"/>
              <a:ext cx="4650798" cy="3343783"/>
            </a:xfrm>
            <a:prstGeom prst="roundRect">
              <a:avLst>
                <a:gd name="adj" fmla="val 5680"/>
              </a:avLst>
            </a:prstGeom>
            <a:noFill/>
            <a:ln w="19050">
              <a:solidFill>
                <a:srgbClr val="8497B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Rectángulo 6">
              <a:extLst>
                <a:ext uri="{FF2B5EF4-FFF2-40B4-BE49-F238E27FC236}">
                  <a16:creationId xmlns:a16="http://schemas.microsoft.com/office/drawing/2014/main" id="{4FFA9F67-1B35-4B94-82E6-CEBF2C3C24FC}"/>
                </a:ext>
              </a:extLst>
            </p:cNvPr>
            <p:cNvSpPr/>
            <p:nvPr/>
          </p:nvSpPr>
          <p:spPr>
            <a:xfrm>
              <a:off x="7646670" y="2175448"/>
              <a:ext cx="3637993" cy="505527"/>
            </a:xfrm>
            <a:prstGeom prst="rect">
              <a:avLst/>
            </a:prstGeom>
            <a:solidFill>
              <a:srgbClr val="6A65AB"/>
            </a:solidFill>
            <a:ln w="190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400"/>
                <a:t>Impulsos finitos</a:t>
              </a:r>
              <a:endParaRPr lang="es-ES" sz="2000"/>
            </a:p>
          </p:txBody>
        </p:sp>
        <p:sp>
          <p:nvSpPr>
            <p:cNvPr id="66" name="Flecha: a la derecha 65">
              <a:extLst>
                <a:ext uri="{FF2B5EF4-FFF2-40B4-BE49-F238E27FC236}">
                  <a16:creationId xmlns:a16="http://schemas.microsoft.com/office/drawing/2014/main" id="{838C507D-1E03-49AB-9FC3-9BC3E99FF65D}"/>
                </a:ext>
              </a:extLst>
            </p:cNvPr>
            <p:cNvSpPr/>
            <p:nvPr/>
          </p:nvSpPr>
          <p:spPr>
            <a:xfrm>
              <a:off x="7525926" y="3258578"/>
              <a:ext cx="220338" cy="165254"/>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CuadroTexto 66">
              <a:extLst>
                <a:ext uri="{FF2B5EF4-FFF2-40B4-BE49-F238E27FC236}">
                  <a16:creationId xmlns:a16="http://schemas.microsoft.com/office/drawing/2014/main" id="{F8F06817-7F56-4900-847A-4D3354CB63DF}"/>
                </a:ext>
              </a:extLst>
            </p:cNvPr>
            <p:cNvSpPr txBox="1"/>
            <p:nvPr/>
          </p:nvSpPr>
          <p:spPr>
            <a:xfrm>
              <a:off x="7842507" y="3194487"/>
              <a:ext cx="4071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7962CC"/>
                  </a:solidFill>
                  <a:cs typeface="Calibri"/>
                </a:rPr>
                <a:t>Maniobra</a:t>
              </a:r>
              <a:r>
                <a:rPr lang="es-ES">
                  <a:solidFill>
                    <a:schemeClr val="tx2">
                      <a:lumMod val="60000"/>
                      <a:lumOff val="40000"/>
                    </a:schemeClr>
                  </a:solidFill>
                  <a:cs typeface="Calibri"/>
                </a:rPr>
                <a:t> de </a:t>
              </a:r>
              <a:r>
                <a:rPr lang="es-ES">
                  <a:solidFill>
                    <a:srgbClr val="7962CC"/>
                  </a:solidFill>
                  <a:cs typeface="Calibri"/>
                </a:rPr>
                <a:t>salida</a:t>
              </a:r>
            </a:p>
          </p:txBody>
        </p:sp>
        <p:sp>
          <p:nvSpPr>
            <p:cNvPr id="68" name="Flecha: a la derecha 67">
              <a:extLst>
                <a:ext uri="{FF2B5EF4-FFF2-40B4-BE49-F238E27FC236}">
                  <a16:creationId xmlns:a16="http://schemas.microsoft.com/office/drawing/2014/main" id="{5BA4EBF9-3229-4821-8523-8267242FB71E}"/>
                </a:ext>
              </a:extLst>
            </p:cNvPr>
            <p:cNvSpPr/>
            <p:nvPr/>
          </p:nvSpPr>
          <p:spPr>
            <a:xfrm>
              <a:off x="7516954" y="3848356"/>
              <a:ext cx="229310" cy="153079"/>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CuadroTexto 68">
              <a:extLst>
                <a:ext uri="{FF2B5EF4-FFF2-40B4-BE49-F238E27FC236}">
                  <a16:creationId xmlns:a16="http://schemas.microsoft.com/office/drawing/2014/main" id="{94B283E9-A149-4E2E-91D0-F74F94C8404E}"/>
                </a:ext>
              </a:extLst>
            </p:cNvPr>
            <p:cNvSpPr txBox="1"/>
            <p:nvPr/>
          </p:nvSpPr>
          <p:spPr>
            <a:xfrm>
              <a:off x="7834674" y="3751746"/>
              <a:ext cx="4071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chemeClr val="tx2">
                      <a:lumMod val="60000"/>
                      <a:lumOff val="40000"/>
                    </a:schemeClr>
                  </a:solidFill>
                  <a:ea typeface="+mn-lt"/>
                  <a:cs typeface="+mn-lt"/>
                </a:rPr>
                <a:t>Transferencia </a:t>
              </a:r>
              <a:r>
                <a:rPr lang="es-ES">
                  <a:solidFill>
                    <a:srgbClr val="7962CC"/>
                  </a:solidFill>
                  <a:ea typeface="+mn-lt"/>
                  <a:cs typeface="+mn-lt"/>
                </a:rPr>
                <a:t>heliocéntrica</a:t>
              </a:r>
            </a:p>
          </p:txBody>
        </p:sp>
        <p:sp>
          <p:nvSpPr>
            <p:cNvPr id="70" name="Flecha: a la derecha 69">
              <a:extLst>
                <a:ext uri="{FF2B5EF4-FFF2-40B4-BE49-F238E27FC236}">
                  <a16:creationId xmlns:a16="http://schemas.microsoft.com/office/drawing/2014/main" id="{64B1A068-2F74-4BAF-B734-E008B28790AE}"/>
                </a:ext>
              </a:extLst>
            </p:cNvPr>
            <p:cNvSpPr/>
            <p:nvPr/>
          </p:nvSpPr>
          <p:spPr>
            <a:xfrm>
              <a:off x="7516954" y="4477261"/>
              <a:ext cx="229310" cy="153079"/>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CuadroTexto 70">
              <a:extLst>
                <a:ext uri="{FF2B5EF4-FFF2-40B4-BE49-F238E27FC236}">
                  <a16:creationId xmlns:a16="http://schemas.microsoft.com/office/drawing/2014/main" id="{098716A4-6DF0-4A09-9FFE-55AE8BEA3B6C}"/>
                </a:ext>
              </a:extLst>
            </p:cNvPr>
            <p:cNvSpPr txBox="1"/>
            <p:nvPr/>
          </p:nvSpPr>
          <p:spPr>
            <a:xfrm>
              <a:off x="7834674" y="4384032"/>
              <a:ext cx="4071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7962CC"/>
                  </a:solidFill>
                  <a:cs typeface="Calibri"/>
                </a:rPr>
                <a:t>Maniobra</a:t>
              </a:r>
              <a:r>
                <a:rPr lang="es-ES">
                  <a:solidFill>
                    <a:schemeClr val="tx2">
                      <a:lumMod val="60000"/>
                      <a:lumOff val="40000"/>
                    </a:schemeClr>
                  </a:solidFill>
                  <a:cs typeface="Calibri"/>
                </a:rPr>
                <a:t> de </a:t>
              </a:r>
              <a:r>
                <a:rPr lang="es-ES">
                  <a:solidFill>
                    <a:srgbClr val="7962CC"/>
                  </a:solidFill>
                  <a:cs typeface="Calibri"/>
                </a:rPr>
                <a:t>frenado</a:t>
              </a:r>
            </a:p>
          </p:txBody>
        </p:sp>
      </p:grpSp>
      <p:sp>
        <p:nvSpPr>
          <p:cNvPr id="49" name="Arrow: Down 48">
            <a:extLst>
              <a:ext uri="{FF2B5EF4-FFF2-40B4-BE49-F238E27FC236}">
                <a16:creationId xmlns:a16="http://schemas.microsoft.com/office/drawing/2014/main" id="{5EB0D6D6-66C0-4217-89CC-6EA1E87B87FD}"/>
              </a:ext>
            </a:extLst>
          </p:cNvPr>
          <p:cNvSpPr/>
          <p:nvPr/>
        </p:nvSpPr>
        <p:spPr>
          <a:xfrm rot="16200000">
            <a:off x="6790719" y="3841009"/>
            <a:ext cx="509817" cy="1034449"/>
          </a:xfrm>
          <a:prstGeom prst="downArrow">
            <a:avLst>
              <a:gd name="adj1" fmla="val 50000"/>
              <a:gd name="adj2" fmla="val 52219"/>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0A13CE75-63D2-4C13-AAEE-3DED721E3C0C}"/>
                  </a:ext>
                </a:extLst>
              </p:cNvPr>
              <p:cNvSpPr txBox="1"/>
              <p:nvPr/>
            </p:nvSpPr>
            <p:spPr>
              <a:xfrm>
                <a:off x="6413125" y="3750165"/>
                <a:ext cx="1189649" cy="369332"/>
              </a:xfrm>
              <a:prstGeom prst="rect">
                <a:avLst/>
              </a:prstGeom>
              <a:noFill/>
            </p:spPr>
            <p:txBody>
              <a:bodyPr wrap="square">
                <a:spAutoFit/>
              </a:bodyPr>
              <a:lstStyle/>
              <a:p>
                <a:pPr algn="ctr"/>
                <a14:m>
                  <m:oMath xmlns:m="http://schemas.openxmlformats.org/officeDocument/2006/math">
                    <m:r>
                      <a:rPr lang="en-GB" sz="1800" b="0" i="1" smtClean="0">
                        <a:solidFill>
                          <a:srgbClr val="CDA655"/>
                        </a:solidFill>
                        <a:latin typeface="Cambria Math" panose="02040503050406030204" pitchFamily="18" charset="0"/>
                      </a:rPr>
                      <m:t>𝛼</m:t>
                    </m:r>
                    <m:r>
                      <a:rPr lang="en-GB" sz="1800" b="0" i="1" smtClean="0">
                        <a:solidFill>
                          <a:schemeClr val="tx2">
                            <a:lumMod val="60000"/>
                            <a:lumOff val="40000"/>
                          </a:schemeClr>
                        </a:solidFill>
                        <a:latin typeface="Cambria Math" panose="02040503050406030204" pitchFamily="18" charset="0"/>
                      </a:rPr>
                      <m:t>, </m:t>
                    </m:r>
                    <m:sSub>
                      <m:sSubPr>
                        <m:ctrlPr>
                          <a:rPr lang="es-ES" sz="1800" i="1">
                            <a:solidFill>
                              <a:srgbClr val="CDA655"/>
                            </a:solidFill>
                            <a:latin typeface="Cambria Math" panose="02040503050406030204" pitchFamily="18" charset="0"/>
                          </a:rPr>
                        </m:ctrlPr>
                      </m:sSubPr>
                      <m:e>
                        <m:r>
                          <a:rPr lang="es-ES" sz="1800" i="1">
                            <a:solidFill>
                              <a:srgbClr val="CDA655"/>
                            </a:solidFill>
                            <a:latin typeface="Cambria Math" panose="02040503050406030204" pitchFamily="18" charset="0"/>
                          </a:rPr>
                          <m:t>𝐶</m:t>
                        </m:r>
                      </m:e>
                      <m:sub>
                        <m:r>
                          <a:rPr lang="es-ES" sz="1800" i="1">
                            <a:solidFill>
                              <a:srgbClr val="CDA655"/>
                            </a:solidFill>
                            <a:latin typeface="Cambria Math" panose="02040503050406030204" pitchFamily="18" charset="0"/>
                          </a:rPr>
                          <m:t>3</m:t>
                        </m:r>
                      </m:sub>
                    </m:sSub>
                  </m:oMath>
                </a14:m>
                <a:r>
                  <a:rPr lang="es-ES" sz="1800">
                    <a:solidFill>
                      <a:schemeClr val="tx2">
                        <a:lumMod val="60000"/>
                        <a:lumOff val="40000"/>
                      </a:schemeClr>
                    </a:solidFill>
                  </a:rPr>
                  <a:t>,</a:t>
                </a:r>
                <a14:m>
                  <m:oMath xmlns:m="http://schemas.openxmlformats.org/officeDocument/2006/math">
                    <m:r>
                      <a:rPr lang="en-GB" sz="1800" b="0" i="1" dirty="0" smtClean="0">
                        <a:solidFill>
                          <a:srgbClr val="CDA655"/>
                        </a:solidFill>
                        <a:latin typeface="Cambria Math" panose="02040503050406030204" pitchFamily="18" charset="0"/>
                      </a:rPr>
                      <m:t>𝛿</m:t>
                    </m:r>
                  </m:oMath>
                </a14:m>
                <a:endParaRPr lang="en-GB"/>
              </a:p>
            </p:txBody>
          </p:sp>
        </mc:Choice>
        <mc:Fallback>
          <p:sp>
            <p:nvSpPr>
              <p:cNvPr id="80" name="TextBox 79">
                <a:extLst>
                  <a:ext uri="{FF2B5EF4-FFF2-40B4-BE49-F238E27FC236}">
                    <a16:creationId xmlns:a16="http://schemas.microsoft.com/office/drawing/2014/main" id="{0A13CE75-63D2-4C13-AAEE-3DED721E3C0C}"/>
                  </a:ext>
                </a:extLst>
              </p:cNvPr>
              <p:cNvSpPr txBox="1">
                <a:spLocks noRot="1" noChangeAspect="1" noMove="1" noResize="1" noEditPoints="1" noAdjustHandles="1" noChangeArrowheads="1" noChangeShapeType="1" noTextEdit="1"/>
              </p:cNvSpPr>
              <p:nvPr/>
            </p:nvSpPr>
            <p:spPr>
              <a:xfrm>
                <a:off x="6413125" y="3750165"/>
                <a:ext cx="1189649" cy="369332"/>
              </a:xfrm>
              <a:prstGeom prst="rect">
                <a:avLst/>
              </a:prstGeom>
              <a:blipFill>
                <a:blip r:embed="rId5"/>
                <a:stretch>
                  <a:fillRect t="-8197" b="-245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B7083593-A6A0-4973-8CB2-0410680EEC4D}"/>
                  </a:ext>
                </a:extLst>
              </p:cNvPr>
              <p:cNvSpPr txBox="1"/>
              <p:nvPr/>
            </p:nvSpPr>
            <p:spPr>
              <a:xfrm>
                <a:off x="6428642" y="4495482"/>
                <a:ext cx="1189649" cy="369332"/>
              </a:xfrm>
              <a:prstGeom prst="rect">
                <a:avLst/>
              </a:prstGeom>
              <a:noFill/>
            </p:spPr>
            <p:txBody>
              <a:bodyPr wrap="square">
                <a:spAutoFit/>
              </a:bodyPr>
              <a:lstStyle/>
              <a:p>
                <a:pPr algn="ctr"/>
                <a14:m>
                  <m:oMath xmlns:m="http://schemas.openxmlformats.org/officeDocument/2006/math">
                    <m:sSub>
                      <m:sSubPr>
                        <m:ctrlPr>
                          <a:rPr lang="en-GB" sz="1800" b="0" i="1" smtClean="0">
                            <a:solidFill>
                              <a:srgbClr val="BA9953"/>
                            </a:solidFill>
                            <a:latin typeface="Cambria Math" panose="02040503050406030204" pitchFamily="18" charset="0"/>
                          </a:rPr>
                        </m:ctrlPr>
                      </m:sSubPr>
                      <m:e>
                        <m:r>
                          <a:rPr lang="en-GB" sz="1800" b="0" i="1" smtClean="0">
                            <a:solidFill>
                              <a:srgbClr val="BA9953"/>
                            </a:solidFill>
                            <a:latin typeface="Cambria Math" panose="02040503050406030204" pitchFamily="18" charset="0"/>
                          </a:rPr>
                          <m:t>𝑡</m:t>
                        </m:r>
                      </m:e>
                      <m:sub>
                        <m:r>
                          <a:rPr lang="en-GB" sz="1800" b="0" i="1" smtClean="0">
                            <a:solidFill>
                              <a:srgbClr val="BA9953"/>
                            </a:solidFill>
                            <a:latin typeface="Cambria Math" panose="02040503050406030204" pitchFamily="18" charset="0"/>
                          </a:rPr>
                          <m:t>𝑏</m:t>
                        </m:r>
                      </m:sub>
                    </m:sSub>
                  </m:oMath>
                </a14:m>
                <a:r>
                  <a:rPr lang="es-ES" sz="1800">
                    <a:solidFill>
                      <a:schemeClr val="tx2">
                        <a:lumMod val="60000"/>
                        <a:lumOff val="40000"/>
                      </a:schemeClr>
                    </a:solidFill>
                  </a:rPr>
                  <a:t>, </a:t>
                </a:r>
                <a14:m>
                  <m:oMath xmlns:m="http://schemas.openxmlformats.org/officeDocument/2006/math">
                    <m:sSub>
                      <m:sSubPr>
                        <m:ctrlPr>
                          <a:rPr lang="en-GB" sz="1800" b="0" i="1" dirty="0" smtClean="0">
                            <a:solidFill>
                              <a:srgbClr val="BA9953"/>
                            </a:solidFill>
                            <a:latin typeface="Cambria Math" panose="02040503050406030204" pitchFamily="18" charset="0"/>
                          </a:rPr>
                        </m:ctrlPr>
                      </m:sSubPr>
                      <m:e>
                        <m:r>
                          <a:rPr lang="en-GB" sz="1800" b="0" i="1" dirty="0" smtClean="0">
                            <a:solidFill>
                              <a:srgbClr val="BA9953"/>
                            </a:solidFill>
                            <a:latin typeface="Cambria Math" panose="02040503050406030204" pitchFamily="18" charset="0"/>
                          </a:rPr>
                          <m:t>𝑀</m:t>
                        </m:r>
                      </m:e>
                      <m:sub>
                        <m:r>
                          <a:rPr lang="en-GB" sz="1800" b="0" i="1" dirty="0" smtClean="0">
                            <a:solidFill>
                              <a:srgbClr val="BA9953"/>
                            </a:solidFill>
                            <a:latin typeface="Cambria Math" panose="02040503050406030204" pitchFamily="18" charset="0"/>
                          </a:rPr>
                          <m:t>𝑃</m:t>
                        </m:r>
                      </m:sub>
                    </m:sSub>
                    <m:r>
                      <a:rPr lang="en-GB" sz="1800" b="0" i="1" dirty="0" smtClean="0">
                        <a:solidFill>
                          <a:srgbClr val="BA9953"/>
                        </a:solidFill>
                        <a:latin typeface="Cambria Math" panose="02040503050406030204" pitchFamily="18" charset="0"/>
                      </a:rPr>
                      <m:t> </m:t>
                    </m:r>
                  </m:oMath>
                </a14:m>
                <a:endParaRPr lang="en-GB"/>
              </a:p>
            </p:txBody>
          </p:sp>
        </mc:Choice>
        <mc:Fallback>
          <p:sp>
            <p:nvSpPr>
              <p:cNvPr id="81" name="TextBox 80">
                <a:extLst>
                  <a:ext uri="{FF2B5EF4-FFF2-40B4-BE49-F238E27FC236}">
                    <a16:creationId xmlns:a16="http://schemas.microsoft.com/office/drawing/2014/main" id="{B7083593-A6A0-4973-8CB2-0410680EEC4D}"/>
                  </a:ext>
                </a:extLst>
              </p:cNvPr>
              <p:cNvSpPr txBox="1">
                <a:spLocks noRot="1" noChangeAspect="1" noMove="1" noResize="1" noEditPoints="1" noAdjustHandles="1" noChangeArrowheads="1" noChangeShapeType="1" noTextEdit="1"/>
              </p:cNvSpPr>
              <p:nvPr/>
            </p:nvSpPr>
            <p:spPr>
              <a:xfrm>
                <a:off x="6428642" y="4495482"/>
                <a:ext cx="1189649" cy="369332"/>
              </a:xfrm>
              <a:prstGeom prst="rect">
                <a:avLst/>
              </a:prstGeom>
              <a:blipFill>
                <a:blip r:embed="rId6"/>
                <a:stretch>
                  <a:fillRect t="-8197" b="-24590"/>
                </a:stretch>
              </a:blipFill>
            </p:spPr>
            <p:txBody>
              <a:bodyPr/>
              <a:lstStyle/>
              <a:p>
                <a:r>
                  <a:rPr lang="en-GB">
                    <a:noFill/>
                  </a:rPr>
                  <a:t> </a:t>
                </a:r>
              </a:p>
            </p:txBody>
          </p:sp>
        </mc:Fallback>
      </mc:AlternateContent>
    </p:spTree>
    <p:extLst>
      <p:ext uri="{BB962C8B-B14F-4D97-AF65-F5344CB8AC3E}">
        <p14:creationId xmlns:p14="http://schemas.microsoft.com/office/powerpoint/2010/main" val="3737335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0"/>
            <a:ext cx="10725154" cy="685383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3431234" y="2215845"/>
            <a:ext cx="6065166"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400">
                <a:solidFill>
                  <a:srgbClr val="CDA655"/>
                </a:solidFill>
                <a:cs typeface="Calibri"/>
              </a:rPr>
              <a:t>Trayectoria de Impulsos Instantáneos</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758494" y="373269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pic>
        <p:nvPicPr>
          <p:cNvPr id="7" name="Graphic 6" descr="Earth with solid fill">
            <a:extLst>
              <a:ext uri="{FF2B5EF4-FFF2-40B4-BE49-F238E27FC236}">
                <a16:creationId xmlns:a16="http://schemas.microsoft.com/office/drawing/2014/main" id="{C1252F82-49E0-4585-9941-CFCBB7DDFB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07210" y="-1087130"/>
            <a:ext cx="914400" cy="914400"/>
          </a:xfrm>
          <a:prstGeom prst="rect">
            <a:avLst/>
          </a:prstGeom>
        </p:spPr>
      </p:pic>
      <p:pic>
        <p:nvPicPr>
          <p:cNvPr id="9" name="Graphic 8" descr="Space Saucer outline">
            <a:extLst>
              <a:ext uri="{FF2B5EF4-FFF2-40B4-BE49-F238E27FC236}">
                <a16:creationId xmlns:a16="http://schemas.microsoft.com/office/drawing/2014/main" id="{119289E5-672A-46DD-9202-0A523A13A5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59088" y="-1238611"/>
            <a:ext cx="914400" cy="914400"/>
          </a:xfrm>
          <a:prstGeom prst="rect">
            <a:avLst/>
          </a:prstGeom>
        </p:spPr>
      </p:pic>
      <p:pic>
        <p:nvPicPr>
          <p:cNvPr id="11" name="Graphic 10" descr="Rocket outline">
            <a:extLst>
              <a:ext uri="{FF2B5EF4-FFF2-40B4-BE49-F238E27FC236}">
                <a16:creationId xmlns:a16="http://schemas.microsoft.com/office/drawing/2014/main" id="{B74792C6-2A19-4163-8953-BBA1FDCB17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1767" y="4058385"/>
            <a:ext cx="914400" cy="914400"/>
          </a:xfrm>
          <a:prstGeom prst="rect">
            <a:avLst/>
          </a:prstGeom>
        </p:spPr>
      </p:pic>
      <p:pic>
        <p:nvPicPr>
          <p:cNvPr id="15" name="Graphic 14" descr="Mars outline">
            <a:extLst>
              <a:ext uri="{FF2B5EF4-FFF2-40B4-BE49-F238E27FC236}">
                <a16:creationId xmlns:a16="http://schemas.microsoft.com/office/drawing/2014/main" id="{4DAF9A67-0C18-4C0E-AD48-1BAC2868F7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18267" y="-1011001"/>
            <a:ext cx="914400" cy="914400"/>
          </a:xfrm>
          <a:prstGeom prst="rect">
            <a:avLst/>
          </a:prstGeom>
        </p:spPr>
      </p:pic>
      <p:pic>
        <p:nvPicPr>
          <p:cNvPr id="17" name="Graphic 16" descr="Jupiter outline">
            <a:extLst>
              <a:ext uri="{FF2B5EF4-FFF2-40B4-BE49-F238E27FC236}">
                <a16:creationId xmlns:a16="http://schemas.microsoft.com/office/drawing/2014/main" id="{6A29D280-000D-464A-AE46-216AF865B00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42803" y="-1198614"/>
            <a:ext cx="914400" cy="914400"/>
          </a:xfrm>
          <a:prstGeom prst="rect">
            <a:avLst/>
          </a:prstGeom>
        </p:spPr>
      </p:pic>
      <p:pic>
        <p:nvPicPr>
          <p:cNvPr id="21" name="Graphic 20" descr="Solar system with solid fill">
            <a:extLst>
              <a:ext uri="{FF2B5EF4-FFF2-40B4-BE49-F238E27FC236}">
                <a16:creationId xmlns:a16="http://schemas.microsoft.com/office/drawing/2014/main" id="{FFABC25E-578F-4BAE-9816-34CF4A1B42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70037" y="-1073548"/>
            <a:ext cx="914400" cy="914400"/>
          </a:xfrm>
          <a:prstGeom prst="rect">
            <a:avLst/>
          </a:prstGeom>
        </p:spPr>
      </p:pic>
      <p:pic>
        <p:nvPicPr>
          <p:cNvPr id="24" name="Graphic 23" descr="Planet outline">
            <a:extLst>
              <a:ext uri="{FF2B5EF4-FFF2-40B4-BE49-F238E27FC236}">
                <a16:creationId xmlns:a16="http://schemas.microsoft.com/office/drawing/2014/main" id="{8F3DF0D4-DAB6-4A65-9807-09CC394E5EF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71532" y="-1093656"/>
            <a:ext cx="914400" cy="914400"/>
          </a:xfrm>
          <a:prstGeom prst="rect">
            <a:avLst/>
          </a:prstGeom>
        </p:spPr>
      </p:pic>
      <p:pic>
        <p:nvPicPr>
          <p:cNvPr id="27" name="Graphic 26" descr="Satellite outline">
            <a:extLst>
              <a:ext uri="{FF2B5EF4-FFF2-40B4-BE49-F238E27FC236}">
                <a16:creationId xmlns:a16="http://schemas.microsoft.com/office/drawing/2014/main" id="{8EFEE33D-6B1F-45EC-9248-5430EF7C898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89004" y="-1049173"/>
            <a:ext cx="914400" cy="914400"/>
          </a:xfrm>
          <a:prstGeom prst="rect">
            <a:avLst/>
          </a:prstGeom>
        </p:spPr>
      </p:pic>
      <p:pic>
        <p:nvPicPr>
          <p:cNvPr id="30" name="Graphic 29" descr="Telescope with solid fill">
            <a:extLst>
              <a:ext uri="{FF2B5EF4-FFF2-40B4-BE49-F238E27FC236}">
                <a16:creationId xmlns:a16="http://schemas.microsoft.com/office/drawing/2014/main" id="{CB9CA2AA-D299-4AD3-A851-6868208F4E0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534043" y="-1073548"/>
            <a:ext cx="914400" cy="914400"/>
          </a:xfrm>
          <a:prstGeom prst="rect">
            <a:avLst/>
          </a:prstGeom>
        </p:spPr>
      </p:pic>
      <p:pic>
        <p:nvPicPr>
          <p:cNvPr id="32" name="Graphic 31" descr="Radar Chart with solid fill">
            <a:extLst>
              <a:ext uri="{FF2B5EF4-FFF2-40B4-BE49-F238E27FC236}">
                <a16:creationId xmlns:a16="http://schemas.microsoft.com/office/drawing/2014/main" id="{0744E01A-7A66-48DB-AB41-69A9838DD7A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203404" y="-1011001"/>
            <a:ext cx="914400" cy="914400"/>
          </a:xfrm>
          <a:prstGeom prst="rect">
            <a:avLst/>
          </a:prstGeom>
        </p:spPr>
      </p:pic>
      <p:pic>
        <p:nvPicPr>
          <p:cNvPr id="38" name="Graphic 37" descr="Solar system with solid fill">
            <a:extLst>
              <a:ext uri="{FF2B5EF4-FFF2-40B4-BE49-F238E27FC236}">
                <a16:creationId xmlns:a16="http://schemas.microsoft.com/office/drawing/2014/main" id="{A82C60E2-BBBC-43F3-A75A-187A958757A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43563" y="3974799"/>
            <a:ext cx="914400" cy="914400"/>
          </a:xfrm>
          <a:prstGeom prst="rect">
            <a:avLst/>
          </a:prstGeom>
        </p:spPr>
      </p:pic>
      <p:pic>
        <p:nvPicPr>
          <p:cNvPr id="40" name="Graphic 39" descr="Sun with solid fill">
            <a:extLst>
              <a:ext uri="{FF2B5EF4-FFF2-40B4-BE49-F238E27FC236}">
                <a16:creationId xmlns:a16="http://schemas.microsoft.com/office/drawing/2014/main" id="{C4C6C9D9-26C8-4728-AFCC-2F41F45078C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068896" y="-1040842"/>
            <a:ext cx="914400" cy="914400"/>
          </a:xfrm>
          <a:prstGeom prst="rect">
            <a:avLst/>
          </a:prstGeom>
        </p:spPr>
      </p:pic>
    </p:spTree>
    <p:extLst>
      <p:ext uri="{BB962C8B-B14F-4D97-AF65-F5344CB8AC3E}">
        <p14:creationId xmlns:p14="http://schemas.microsoft.com/office/powerpoint/2010/main" val="1052027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13346"/>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8330"/>
            <a:ext cx="10725154" cy="686216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73949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Definición de la hipérbola de salida</a:t>
            </a:r>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4</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682D45AE-19D8-41CF-A1E4-8A2E39A66F9A}"/>
                  </a:ext>
                </a:extLst>
              </p:cNvPr>
              <p:cNvSpPr txBox="1"/>
              <p:nvPr/>
            </p:nvSpPr>
            <p:spPr>
              <a:xfrm>
                <a:off x="2181340" y="1566230"/>
                <a:ext cx="79578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CDA655"/>
                    </a:solidFill>
                    <a:cs typeface="Calibri"/>
                  </a:rPr>
                  <a:t>Primera aproximación:  </a:t>
                </a:r>
                <a:r>
                  <a:rPr lang="es-ES">
                    <a:solidFill>
                      <a:srgbClr val="8497B0"/>
                    </a:solidFill>
                    <a:cs typeface="Calibri"/>
                  </a:rPr>
                  <a:t>Trayectoria heliocéntrica,</a:t>
                </a:r>
                <a:r>
                  <a:rPr lang="es-ES">
                    <a:solidFill>
                      <a:srgbClr val="CDA655"/>
                    </a:solidFill>
                    <a:cs typeface="Calibri"/>
                  </a:rPr>
                  <a:t> </a:t>
                </a:r>
                <a14:m>
                  <m:oMath xmlns:m="http://schemas.openxmlformats.org/officeDocument/2006/math">
                    <m:r>
                      <a:rPr lang="es-ES" i="1" dirty="0" smtClean="0">
                        <a:solidFill>
                          <a:srgbClr val="CDA655"/>
                        </a:solidFill>
                        <a:latin typeface="Cambria Math" panose="02040503050406030204" pitchFamily="18" charset="0"/>
                        <a:cs typeface="Calibri"/>
                      </a:rPr>
                      <m:t>𝑟</m:t>
                    </m:r>
                    <m:r>
                      <a:rPr lang="es-ES" i="1" dirty="0" smtClean="0">
                        <a:solidFill>
                          <a:srgbClr val="CDA655"/>
                        </a:solidFill>
                        <a:latin typeface="Cambria Math" panose="02040503050406030204" pitchFamily="18" charset="0"/>
                        <a:cs typeface="Calibri"/>
                      </a:rPr>
                      <m:t>=0 </m:t>
                    </m:r>
                  </m:oMath>
                </a14:m>
                <a:r>
                  <a:rPr lang="es-ES">
                    <a:solidFill>
                      <a:srgbClr val="CDA655"/>
                    </a:solidFill>
                    <a:cs typeface="Calibri"/>
                  </a:rPr>
                  <a:t>y </a:t>
                </a:r>
                <a14:m>
                  <m:oMath xmlns:m="http://schemas.openxmlformats.org/officeDocument/2006/math">
                    <m:r>
                      <m:rPr>
                        <m:sty m:val="p"/>
                      </m:rPr>
                      <a:rPr lang="es-ES" b="0" i="0" dirty="0" smtClean="0">
                        <a:solidFill>
                          <a:srgbClr val="CDA655"/>
                        </a:solidFill>
                        <a:latin typeface="Cambria Math" panose="02040503050406030204" pitchFamily="18" charset="0"/>
                        <a:cs typeface="Calibri"/>
                      </a:rPr>
                      <m:t>v</m:t>
                    </m:r>
                    <m:r>
                      <a:rPr lang="es-ES" b="0" i="1" dirty="0" smtClean="0">
                        <a:solidFill>
                          <a:srgbClr val="CDA655"/>
                        </a:solidFill>
                        <a:latin typeface="Cambria Math" panose="02040503050406030204" pitchFamily="18" charset="0"/>
                        <a:cs typeface="Calibri"/>
                      </a:rPr>
                      <m:t>=</m:t>
                    </m:r>
                    <m:r>
                      <a:rPr lang="es-ES" i="1" dirty="0">
                        <a:solidFill>
                          <a:srgbClr val="CDA655"/>
                        </a:solidFill>
                        <a:latin typeface="Cambria Math" panose="02040503050406030204" pitchFamily="18" charset="0"/>
                        <a:cs typeface="Calibri"/>
                      </a:rPr>
                      <m:t>0 </m:t>
                    </m:r>
                    <m:r>
                      <a:rPr lang="es-ES" b="0" i="0" dirty="0" smtClean="0">
                        <a:solidFill>
                          <a:srgbClr val="CDA655"/>
                        </a:solidFill>
                        <a:latin typeface="Cambria Math" panose="02040503050406030204" pitchFamily="18" charset="0"/>
                        <a:cs typeface="Calibri"/>
                      </a:rPr>
                      <m:t> </m:t>
                    </m:r>
                  </m:oMath>
                </a14:m>
                <a:r>
                  <a:rPr lang="es-ES">
                    <a:solidFill>
                      <a:srgbClr val="CDA655"/>
                    </a:solidFill>
                    <a:cs typeface="Calibri"/>
                  </a:rPr>
                  <a:t>relativos </a:t>
                </a:r>
                <a:r>
                  <a:rPr lang="es-ES">
                    <a:solidFill>
                      <a:srgbClr val="8497B0"/>
                    </a:solidFill>
                    <a:cs typeface="Calibri"/>
                  </a:rPr>
                  <a:t>a la </a:t>
                </a:r>
                <a:r>
                  <a:rPr lang="es-ES">
                    <a:solidFill>
                      <a:srgbClr val="CDA655"/>
                    </a:solidFill>
                    <a:cs typeface="Calibri"/>
                  </a:rPr>
                  <a:t>Tierra</a:t>
                </a:r>
              </a:p>
            </p:txBody>
          </p:sp>
        </mc:Choice>
        <mc:Fallback>
          <p:sp>
            <p:nvSpPr>
              <p:cNvPr id="5" name="CuadroTexto 4">
                <a:extLst>
                  <a:ext uri="{FF2B5EF4-FFF2-40B4-BE49-F238E27FC236}">
                    <a16:creationId xmlns:a16="http://schemas.microsoft.com/office/drawing/2014/main" id="{682D45AE-19D8-41CF-A1E4-8A2E39A66F9A}"/>
                  </a:ext>
                </a:extLst>
              </p:cNvPr>
              <p:cNvSpPr txBox="1">
                <a:spLocks noRot="1" noChangeAspect="1" noMove="1" noResize="1" noEditPoints="1" noAdjustHandles="1" noChangeArrowheads="1" noChangeShapeType="1" noTextEdit="1"/>
              </p:cNvSpPr>
              <p:nvPr/>
            </p:nvSpPr>
            <p:spPr>
              <a:xfrm>
                <a:off x="2181340" y="1566230"/>
                <a:ext cx="7957849" cy="369332"/>
              </a:xfrm>
              <a:prstGeom prst="rect">
                <a:avLst/>
              </a:prstGeom>
              <a:blipFill>
                <a:blip r:embed="rId5"/>
                <a:stretch>
                  <a:fillRect l="-690" t="-9836" r="-307" b="-24590"/>
                </a:stretch>
              </a:blipFill>
            </p:spPr>
            <p:txBody>
              <a:bodyPr/>
              <a:lstStyle/>
              <a:p>
                <a:r>
                  <a:rPr lang="en-GB">
                    <a:noFill/>
                  </a:rPr>
                  <a:t> </a:t>
                </a:r>
              </a:p>
            </p:txBody>
          </p:sp>
        </mc:Fallback>
      </mc:AlternateContent>
      <p:grpSp>
        <p:nvGrpSpPr>
          <p:cNvPr id="11" name="Grupo 10">
            <a:extLst>
              <a:ext uri="{FF2B5EF4-FFF2-40B4-BE49-F238E27FC236}">
                <a16:creationId xmlns:a16="http://schemas.microsoft.com/office/drawing/2014/main" id="{08F9218D-677E-4D88-8224-2CDDABD80673}"/>
              </a:ext>
            </a:extLst>
          </p:cNvPr>
          <p:cNvGrpSpPr/>
          <p:nvPr/>
        </p:nvGrpSpPr>
        <p:grpSpPr>
          <a:xfrm>
            <a:off x="3197875" y="2036514"/>
            <a:ext cx="321672" cy="224353"/>
            <a:chOff x="3197875" y="2036514"/>
            <a:chExt cx="321672" cy="224353"/>
          </a:xfrm>
        </p:grpSpPr>
        <p:cxnSp>
          <p:nvCxnSpPr>
            <p:cNvPr id="9" name="Conector recto de flecha 8">
              <a:extLst>
                <a:ext uri="{FF2B5EF4-FFF2-40B4-BE49-F238E27FC236}">
                  <a16:creationId xmlns:a16="http://schemas.microsoft.com/office/drawing/2014/main" id="{C0642B28-251E-404C-81A7-6FE0A16ECAF1}"/>
                </a:ext>
              </a:extLst>
            </p:cNvPr>
            <p:cNvCxnSpPr/>
            <p:nvPr/>
          </p:nvCxnSpPr>
          <p:spPr>
            <a:xfrm flipV="1">
              <a:off x="3201893" y="2257194"/>
              <a:ext cx="317654" cy="3673"/>
            </a:xfrm>
            <a:prstGeom prst="straightConnector1">
              <a:avLst/>
            </a:prstGeom>
            <a:ln>
              <a:solidFill>
                <a:srgbClr val="CDA65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123ADC5E-A649-486A-9DA1-8BB093E194AF}"/>
                </a:ext>
              </a:extLst>
            </p:cNvPr>
            <p:cNvCxnSpPr/>
            <p:nvPr/>
          </p:nvCxnSpPr>
          <p:spPr>
            <a:xfrm>
              <a:off x="3197875" y="2036514"/>
              <a:ext cx="9181" cy="220337"/>
            </a:xfrm>
            <a:prstGeom prst="straightConnector1">
              <a:avLst/>
            </a:prstGeom>
            <a:ln>
              <a:solidFill>
                <a:srgbClr val="CDA655"/>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0" name="CuadroTexto 29">
                <a:extLst>
                  <a:ext uri="{FF2B5EF4-FFF2-40B4-BE49-F238E27FC236}">
                    <a16:creationId xmlns:a16="http://schemas.microsoft.com/office/drawing/2014/main" id="{0DD4D30A-9F00-488D-87BB-670F2D8A1099}"/>
                  </a:ext>
                </a:extLst>
              </p:cNvPr>
              <p:cNvSpPr txBox="1"/>
              <p:nvPr/>
            </p:nvSpPr>
            <p:spPr>
              <a:xfrm>
                <a:off x="3656566" y="2068301"/>
                <a:ext cx="429658" cy="63998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sSub>
                      <m:sSubPr>
                        <m:ctrlPr>
                          <a:rPr lang="es-ES" b="0" i="1" dirty="0" smtClean="0">
                            <a:solidFill>
                              <a:srgbClr val="CDA655"/>
                            </a:solidFill>
                            <a:latin typeface="Cambria Math" panose="02040503050406030204" pitchFamily="18" charset="0"/>
                          </a:rPr>
                        </m:ctrlPr>
                      </m:sSubPr>
                      <m:e>
                        <m:r>
                          <a:rPr lang="es-ES" i="1" dirty="0" smtClean="0">
                            <a:solidFill>
                              <a:srgbClr val="CDA655"/>
                            </a:solidFill>
                            <a:latin typeface="Cambria Math" panose="02040503050406030204" pitchFamily="18" charset="0"/>
                          </a:rPr>
                          <m:t>𝑉</m:t>
                        </m:r>
                      </m:e>
                      <m:sub>
                        <m:r>
                          <a:rPr lang="es-ES" b="0" i="1" dirty="0" smtClean="0">
                            <a:solidFill>
                              <a:srgbClr val="CDA655"/>
                            </a:solidFill>
                            <a:latin typeface="Cambria Math" panose="02040503050406030204" pitchFamily="18" charset="0"/>
                            <a:ea typeface="Cambria Math" panose="02040503050406030204" pitchFamily="18" charset="0"/>
                          </a:rPr>
                          <m:t>∞</m:t>
                        </m:r>
                      </m:sub>
                    </m:sSub>
                  </m:oMath>
                </a14:m>
                <a:r>
                  <a:rPr lang="es-ES">
                    <a:solidFill>
                      <a:srgbClr val="CDA655"/>
                    </a:solidFill>
                  </a:rPr>
                  <a:t> </a:t>
                </a:r>
                <a:endParaRPr lang="es-ES">
                  <a:solidFill>
                    <a:srgbClr val="CDA655"/>
                  </a:solidFill>
                  <a:cs typeface="Calibri"/>
                </a:endParaRPr>
              </a:p>
            </p:txBody>
          </p:sp>
        </mc:Choice>
        <mc:Fallback>
          <p:sp>
            <p:nvSpPr>
              <p:cNvPr id="30" name="CuadroTexto 29">
                <a:extLst>
                  <a:ext uri="{FF2B5EF4-FFF2-40B4-BE49-F238E27FC236}">
                    <a16:creationId xmlns:a16="http://schemas.microsoft.com/office/drawing/2014/main" id="{0DD4D30A-9F00-488D-87BB-670F2D8A1099}"/>
                  </a:ext>
                </a:extLst>
              </p:cNvPr>
              <p:cNvSpPr txBox="1">
                <a:spLocks noRot="1" noChangeAspect="1" noMove="1" noResize="1" noEditPoints="1" noAdjustHandles="1" noChangeArrowheads="1" noChangeShapeType="1" noTextEdit="1"/>
              </p:cNvSpPr>
              <p:nvPr/>
            </p:nvSpPr>
            <p:spPr>
              <a:xfrm>
                <a:off x="3656566" y="2068301"/>
                <a:ext cx="429658" cy="639983"/>
              </a:xfrm>
              <a:prstGeom prst="rect">
                <a:avLst/>
              </a:prstGeom>
              <a:blipFill>
                <a:blip r:embed="rId6"/>
                <a:stretch>
                  <a:fillRect/>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2" name="CuadroTexto 31">
                <a:extLst>
                  <a:ext uri="{FF2B5EF4-FFF2-40B4-BE49-F238E27FC236}">
                    <a16:creationId xmlns:a16="http://schemas.microsoft.com/office/drawing/2014/main" id="{1359B3D1-3452-47E1-9A96-AD34B499FCA6}"/>
                  </a:ext>
                </a:extLst>
              </p:cNvPr>
              <p:cNvSpPr txBox="1"/>
              <p:nvPr/>
            </p:nvSpPr>
            <p:spPr>
              <a:xfrm>
                <a:off x="4824935" y="2068300"/>
                <a:ext cx="5638818"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0">
                    <a:solidFill>
                      <a:srgbClr val="8497B0"/>
                    </a:solidFill>
                  </a:rPr>
                  <a:t>Familia de hip</a:t>
                </a:r>
                <a:r>
                  <a:rPr lang="es-ES">
                    <a:solidFill>
                      <a:srgbClr val="8497B0"/>
                    </a:solidFill>
                  </a:rPr>
                  <a:t>érbolas </a:t>
                </a:r>
                <a:r>
                  <a:rPr lang="es-ES">
                    <a:solidFill>
                      <a:srgbClr val="CDA655"/>
                    </a:solidFill>
                  </a:rPr>
                  <a:t>(</a:t>
                </a:r>
                <a14:m>
                  <m:oMath xmlns:m="http://schemas.openxmlformats.org/officeDocument/2006/math">
                    <m:r>
                      <a:rPr lang="es-ES" b="0" i="1" smtClean="0">
                        <a:solidFill>
                          <a:srgbClr val="CDA655"/>
                        </a:solidFill>
                        <a:latin typeface="Cambria Math" panose="02040503050406030204" pitchFamily="18" charset="0"/>
                      </a:rPr>
                      <m:t>𝛼</m:t>
                    </m:r>
                    <m:r>
                      <a:rPr lang="es-ES" b="0" i="1" smtClean="0">
                        <a:solidFill>
                          <a:srgbClr val="CDA655"/>
                        </a:solidFill>
                        <a:latin typeface="Cambria Math" panose="02040503050406030204" pitchFamily="18" charset="0"/>
                      </a:rPr>
                      <m:t>, </m:t>
                    </m:r>
                    <m:r>
                      <a:rPr lang="es-ES" b="0" i="1" smtClean="0">
                        <a:solidFill>
                          <a:srgbClr val="CDA655"/>
                        </a:solidFill>
                        <a:latin typeface="Cambria Math" panose="02040503050406030204" pitchFamily="18" charset="0"/>
                      </a:rPr>
                      <m:t>𝛿</m:t>
                    </m:r>
                    <m:r>
                      <a:rPr lang="es-ES" b="0" i="1" smtClean="0">
                        <a:solidFill>
                          <a:srgbClr val="CDA655"/>
                        </a:solidFill>
                        <a:latin typeface="Cambria Math" panose="02040503050406030204" pitchFamily="18" charset="0"/>
                      </a:rPr>
                      <m:t>, </m:t>
                    </m:r>
                    <m:sSub>
                      <m:sSubPr>
                        <m:ctrlPr>
                          <a:rPr lang="es-ES" b="0" i="1" smtClean="0">
                            <a:solidFill>
                              <a:srgbClr val="CDA655"/>
                            </a:solidFill>
                            <a:latin typeface="Cambria Math" panose="02040503050406030204" pitchFamily="18" charset="0"/>
                          </a:rPr>
                        </m:ctrlPr>
                      </m:sSubPr>
                      <m:e>
                        <m:r>
                          <a:rPr lang="es-ES" b="0" i="1" smtClean="0">
                            <a:solidFill>
                              <a:srgbClr val="CDA655"/>
                            </a:solidFill>
                            <a:latin typeface="Cambria Math" panose="02040503050406030204" pitchFamily="18" charset="0"/>
                          </a:rPr>
                          <m:t>𝐶</m:t>
                        </m:r>
                      </m:e>
                      <m:sub>
                        <m:r>
                          <a:rPr lang="es-ES" b="0" i="1" smtClean="0">
                            <a:solidFill>
                              <a:srgbClr val="CDA655"/>
                            </a:solidFill>
                            <a:latin typeface="Cambria Math" panose="02040503050406030204" pitchFamily="18" charset="0"/>
                          </a:rPr>
                          <m:t>3</m:t>
                        </m:r>
                      </m:sub>
                    </m:sSub>
                  </m:oMath>
                </a14:m>
                <a:r>
                  <a:rPr lang="es-ES">
                    <a:solidFill>
                      <a:srgbClr val="CDA655"/>
                    </a:solidFill>
                    <a:cs typeface="Calibri"/>
                  </a:rPr>
                  <a:t>)</a:t>
                </a:r>
              </a:p>
            </p:txBody>
          </p:sp>
        </mc:Choice>
        <mc:Fallback>
          <p:sp>
            <p:nvSpPr>
              <p:cNvPr id="32" name="CuadroTexto 31">
                <a:extLst>
                  <a:ext uri="{FF2B5EF4-FFF2-40B4-BE49-F238E27FC236}">
                    <a16:creationId xmlns:a16="http://schemas.microsoft.com/office/drawing/2014/main" id="{1359B3D1-3452-47E1-9A96-AD34B499FCA6}"/>
                  </a:ext>
                </a:extLst>
              </p:cNvPr>
              <p:cNvSpPr txBox="1">
                <a:spLocks noRot="1" noChangeAspect="1" noMove="1" noResize="1" noEditPoints="1" noAdjustHandles="1" noChangeArrowheads="1" noChangeShapeType="1" noTextEdit="1"/>
              </p:cNvSpPr>
              <p:nvPr/>
            </p:nvSpPr>
            <p:spPr>
              <a:xfrm>
                <a:off x="4824935" y="2068300"/>
                <a:ext cx="5638818" cy="369332"/>
              </a:xfrm>
              <a:prstGeom prst="rect">
                <a:avLst/>
              </a:prstGeom>
              <a:blipFill>
                <a:blip r:embed="rId7"/>
                <a:stretch>
                  <a:fillRect l="-865" t="-8197" b="-24590"/>
                </a:stretch>
              </a:blipFill>
              <a:ln>
                <a:noFill/>
              </a:ln>
            </p:spPr>
            <p:txBody>
              <a:bodyPr/>
              <a:lstStyle/>
              <a:p>
                <a:r>
                  <a:rPr lang="en-GB">
                    <a:noFill/>
                  </a:rPr>
                  <a:t> </a:t>
                </a:r>
              </a:p>
            </p:txBody>
          </p:sp>
        </mc:Fallback>
      </mc:AlternateContent>
      <p:cxnSp>
        <p:nvCxnSpPr>
          <p:cNvPr id="33" name="Conector recto de flecha 32">
            <a:extLst>
              <a:ext uri="{FF2B5EF4-FFF2-40B4-BE49-F238E27FC236}">
                <a16:creationId xmlns:a16="http://schemas.microsoft.com/office/drawing/2014/main" id="{DAF90F3B-A69E-4360-AD6C-6F4922B66917}"/>
              </a:ext>
            </a:extLst>
          </p:cNvPr>
          <p:cNvCxnSpPr>
            <a:cxnSpLocks/>
          </p:cNvCxnSpPr>
          <p:nvPr/>
        </p:nvCxnSpPr>
        <p:spPr>
          <a:xfrm flipV="1">
            <a:off x="4239314" y="2257193"/>
            <a:ext cx="317654" cy="3673"/>
          </a:xfrm>
          <a:prstGeom prst="straightConnector1">
            <a:avLst/>
          </a:prstGeom>
          <a:ln>
            <a:solidFill>
              <a:srgbClr val="CDA65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CuadroTexto 34">
                <a:extLst>
                  <a:ext uri="{FF2B5EF4-FFF2-40B4-BE49-F238E27FC236}">
                    <a16:creationId xmlns:a16="http://schemas.microsoft.com/office/drawing/2014/main" id="{62C0D24F-6283-46CF-AEF7-FA38A997F604}"/>
                  </a:ext>
                </a:extLst>
              </p:cNvPr>
              <p:cNvSpPr txBox="1"/>
              <p:nvPr/>
            </p:nvSpPr>
            <p:spPr>
              <a:xfrm>
                <a:off x="2412035" y="2564249"/>
                <a:ext cx="87393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chemeClr val="tx2">
                        <a:lumMod val="60000"/>
                        <a:lumOff val="40000"/>
                      </a:schemeClr>
                    </a:solidFill>
                    <a:cs typeface="Calibri"/>
                  </a:rPr>
                  <a:t>Definiendo</a:t>
                </a:r>
                <a:r>
                  <a:rPr lang="es-ES">
                    <a:solidFill>
                      <a:schemeClr val="bg2">
                        <a:lumMod val="90000"/>
                      </a:schemeClr>
                    </a:solidFill>
                    <a:cs typeface="Calibri"/>
                  </a:rPr>
                  <a:t>  </a:t>
                </a:r>
                <a14:m>
                  <m:oMath xmlns:m="http://schemas.openxmlformats.org/officeDocument/2006/math">
                    <m:sSub>
                      <m:sSubPr>
                        <m:ctrlPr>
                          <a:rPr lang="es-ES" b="0" i="1" smtClean="0">
                            <a:solidFill>
                              <a:srgbClr val="BA9953"/>
                            </a:solidFill>
                            <a:latin typeface="Cambria Math" panose="02040503050406030204" pitchFamily="18" charset="0"/>
                            <a:cs typeface="Calibri"/>
                          </a:rPr>
                        </m:ctrlPr>
                      </m:sSubPr>
                      <m:e>
                        <m:r>
                          <a:rPr lang="es-ES" b="0" i="1" smtClean="0">
                            <a:solidFill>
                              <a:srgbClr val="BA9953"/>
                            </a:solidFill>
                            <a:latin typeface="Cambria Math" panose="02040503050406030204" pitchFamily="18" charset="0"/>
                            <a:cs typeface="Calibri"/>
                          </a:rPr>
                          <m:t>𝑅</m:t>
                        </m:r>
                      </m:e>
                      <m:sub>
                        <m:r>
                          <a:rPr lang="es-ES" b="0" i="1" smtClean="0">
                            <a:solidFill>
                              <a:srgbClr val="BA9953"/>
                            </a:solidFill>
                            <a:latin typeface="Cambria Math" panose="02040503050406030204" pitchFamily="18" charset="0"/>
                            <a:cs typeface="Calibri"/>
                          </a:rPr>
                          <m:t>𝑝</m:t>
                        </m:r>
                      </m:sub>
                    </m:sSub>
                  </m:oMath>
                </a14:m>
                <a:r>
                  <a:rPr lang="es-ES">
                    <a:solidFill>
                      <a:schemeClr val="bg2">
                        <a:lumMod val="90000"/>
                      </a:schemeClr>
                    </a:solidFill>
                    <a:cs typeface="Calibri"/>
                  </a:rPr>
                  <a:t>  </a:t>
                </a:r>
                <a:r>
                  <a:rPr lang="es-ES" sz="2000">
                    <a:solidFill>
                      <a:schemeClr val="tx2">
                        <a:lumMod val="60000"/>
                        <a:lumOff val="40000"/>
                      </a:schemeClr>
                    </a:solidFill>
                    <a:cs typeface="Calibri"/>
                  </a:rPr>
                  <a:t>=  radio de la órbita de aparcamiento               Hipérbola de salida </a:t>
                </a:r>
                <a:r>
                  <a:rPr lang="es-ES">
                    <a:solidFill>
                      <a:schemeClr val="bg2">
                        <a:lumMod val="90000"/>
                      </a:schemeClr>
                    </a:solidFill>
                    <a:cs typeface="Calibri"/>
                  </a:rPr>
                  <a:t> </a:t>
                </a:r>
              </a:p>
            </p:txBody>
          </p:sp>
        </mc:Choice>
        <mc:Fallback>
          <p:sp>
            <p:nvSpPr>
              <p:cNvPr id="35" name="CuadroTexto 34">
                <a:extLst>
                  <a:ext uri="{FF2B5EF4-FFF2-40B4-BE49-F238E27FC236}">
                    <a16:creationId xmlns:a16="http://schemas.microsoft.com/office/drawing/2014/main" id="{62C0D24F-6283-46CF-AEF7-FA38A997F604}"/>
                  </a:ext>
                </a:extLst>
              </p:cNvPr>
              <p:cNvSpPr txBox="1">
                <a:spLocks noRot="1" noChangeAspect="1" noMove="1" noResize="1" noEditPoints="1" noAdjustHandles="1" noChangeArrowheads="1" noChangeShapeType="1" noTextEdit="1"/>
              </p:cNvSpPr>
              <p:nvPr/>
            </p:nvSpPr>
            <p:spPr>
              <a:xfrm>
                <a:off x="2412035" y="2564249"/>
                <a:ext cx="8739397" cy="400110"/>
              </a:xfrm>
              <a:prstGeom prst="rect">
                <a:avLst/>
              </a:prstGeom>
              <a:blipFill>
                <a:blip r:embed="rId8"/>
                <a:stretch>
                  <a:fillRect l="-768" t="-10769" b="-26154"/>
                </a:stretch>
              </a:blipFill>
            </p:spPr>
            <p:txBody>
              <a:bodyPr/>
              <a:lstStyle/>
              <a:p>
                <a:r>
                  <a:rPr lang="en-GB">
                    <a:noFill/>
                  </a:rPr>
                  <a:t> </a:t>
                </a:r>
              </a:p>
            </p:txBody>
          </p:sp>
        </mc:Fallback>
      </mc:AlternateContent>
      <p:cxnSp>
        <p:nvCxnSpPr>
          <p:cNvPr id="36" name="Conector recto de flecha 35">
            <a:extLst>
              <a:ext uri="{FF2B5EF4-FFF2-40B4-BE49-F238E27FC236}">
                <a16:creationId xmlns:a16="http://schemas.microsoft.com/office/drawing/2014/main" id="{3324488B-5DF4-484A-8827-1FC56D00E46A}"/>
              </a:ext>
            </a:extLst>
          </p:cNvPr>
          <p:cNvCxnSpPr/>
          <p:nvPr/>
        </p:nvCxnSpPr>
        <p:spPr>
          <a:xfrm flipV="1">
            <a:off x="8125107" y="2768515"/>
            <a:ext cx="409459" cy="3672"/>
          </a:xfrm>
          <a:prstGeom prst="straightConnector1">
            <a:avLst/>
          </a:prstGeom>
          <a:ln>
            <a:solidFill>
              <a:srgbClr val="CDA655"/>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9F70B9E0-730E-41EA-AF19-5021782E3CE8}"/>
              </a:ext>
            </a:extLst>
          </p:cNvPr>
          <p:cNvSpPr txBox="1"/>
          <p:nvPr/>
        </p:nvSpPr>
        <p:spPr>
          <a:xfrm>
            <a:off x="2438401" y="5330326"/>
            <a:ext cx="929788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chemeClr val="tx2">
                    <a:lumMod val="60000"/>
                    <a:lumOff val="40000"/>
                  </a:schemeClr>
                </a:solidFill>
                <a:cs typeface="Calibri"/>
              </a:rPr>
              <a:t>Se hace coincidir el RAAN y AOP de la hipérbola de salida con la órbita de aparcamiento </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24806318-531F-4894-AD8E-DA35563FFBCE}"/>
                  </a:ext>
                </a:extLst>
              </p:cNvPr>
              <p:cNvSpPr txBox="1"/>
              <p:nvPr/>
            </p:nvSpPr>
            <p:spPr>
              <a:xfrm>
                <a:off x="3045618" y="4068975"/>
                <a:ext cx="6100762" cy="9346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CDA655"/>
                              </a:solidFill>
                              <a:latin typeface="Cambria Math" panose="02040503050406030204" pitchFamily="18" charset="0"/>
                            </a:rPr>
                          </m:ctrlPr>
                        </m:sSubPr>
                        <m:e>
                          <m:r>
                            <m:rPr>
                              <m:sty m:val="p"/>
                            </m:rPr>
                            <a:rPr lang="en-GB" b="0" i="0" smtClean="0">
                              <a:solidFill>
                                <a:srgbClr val="CDA655"/>
                              </a:solidFill>
                              <a:latin typeface="Cambria Math" panose="02040503050406030204" pitchFamily="18" charset="0"/>
                            </a:rPr>
                            <m:t>Δ</m:t>
                          </m:r>
                          <m:r>
                            <a:rPr lang="en-GB" b="0" i="1" smtClean="0">
                              <a:solidFill>
                                <a:srgbClr val="CDA655"/>
                              </a:solidFill>
                              <a:latin typeface="Cambria Math" panose="02040503050406030204" pitchFamily="18" charset="0"/>
                            </a:rPr>
                            <m:t>𝑉</m:t>
                          </m:r>
                        </m:e>
                        <m:sub>
                          <m:r>
                            <a:rPr lang="en-GB" b="0" i="1" smtClean="0">
                              <a:solidFill>
                                <a:srgbClr val="CDA655"/>
                              </a:solidFill>
                              <a:latin typeface="Cambria Math" panose="02040503050406030204" pitchFamily="18" charset="0"/>
                            </a:rPr>
                            <m:t>𝐻𝑀</m:t>
                          </m:r>
                        </m:sub>
                      </m:sSub>
                      <m:r>
                        <a:rPr lang="en-GB" b="0" i="1" smtClean="0">
                          <a:solidFill>
                            <a:srgbClr val="CDA655"/>
                          </a:solidFill>
                          <a:latin typeface="Cambria Math" panose="02040503050406030204" pitchFamily="18" charset="0"/>
                        </a:rPr>
                        <m:t>= </m:t>
                      </m:r>
                      <m:rad>
                        <m:radPr>
                          <m:degHide m:val="on"/>
                          <m:ctrlPr>
                            <a:rPr lang="en-GB" b="0" i="1" smtClean="0">
                              <a:solidFill>
                                <a:srgbClr val="CDA655"/>
                              </a:solidFill>
                              <a:latin typeface="Cambria Math" panose="02040503050406030204" pitchFamily="18" charset="0"/>
                            </a:rPr>
                          </m:ctrlPr>
                        </m:radPr>
                        <m:deg/>
                        <m:e>
                          <m:sSub>
                            <m:sSubPr>
                              <m:ctrlPr>
                                <a:rPr lang="en-GB" b="0" i="1" smtClean="0">
                                  <a:solidFill>
                                    <a:srgbClr val="CDA655"/>
                                  </a:solidFill>
                                  <a:latin typeface="Cambria Math" panose="02040503050406030204" pitchFamily="18" charset="0"/>
                                </a:rPr>
                              </m:ctrlPr>
                            </m:sSubPr>
                            <m:e>
                              <m:r>
                                <a:rPr lang="en-GB" b="0" i="1" smtClean="0">
                                  <a:solidFill>
                                    <a:srgbClr val="CDA655"/>
                                  </a:solidFill>
                                  <a:latin typeface="Cambria Math" panose="02040503050406030204" pitchFamily="18" charset="0"/>
                                </a:rPr>
                                <m:t>𝜇</m:t>
                              </m:r>
                            </m:e>
                            <m:sub>
                              <m:r>
                                <a:rPr lang="en-GB" b="0" i="1" smtClean="0">
                                  <a:solidFill>
                                    <a:srgbClr val="CDA655"/>
                                  </a:solidFill>
                                  <a:latin typeface="Cambria Math" panose="02040503050406030204" pitchFamily="18" charset="0"/>
                                </a:rPr>
                                <m:t>𝑒𝑎𝑟𝑡h</m:t>
                              </m:r>
                            </m:sub>
                          </m:sSub>
                          <m:r>
                            <a:rPr lang="en-GB" b="0" i="1" smtClean="0">
                              <a:solidFill>
                                <a:srgbClr val="CDA655"/>
                              </a:solidFill>
                              <a:latin typeface="Cambria Math" panose="02040503050406030204" pitchFamily="18" charset="0"/>
                            </a:rPr>
                            <m:t>(</m:t>
                          </m:r>
                          <m:f>
                            <m:fPr>
                              <m:ctrlPr>
                                <a:rPr lang="en-GB" b="0" i="1" smtClean="0">
                                  <a:solidFill>
                                    <a:srgbClr val="CDA655"/>
                                  </a:solidFill>
                                  <a:latin typeface="Cambria Math" panose="02040503050406030204" pitchFamily="18" charset="0"/>
                                </a:rPr>
                              </m:ctrlPr>
                            </m:fPr>
                            <m:num>
                              <m:r>
                                <a:rPr lang="en-GB" b="0" i="1" smtClean="0">
                                  <a:solidFill>
                                    <a:srgbClr val="CDA655"/>
                                  </a:solidFill>
                                  <a:latin typeface="Cambria Math" panose="02040503050406030204" pitchFamily="18" charset="0"/>
                                </a:rPr>
                                <m:t>2</m:t>
                              </m:r>
                            </m:num>
                            <m:den>
                              <m:sSub>
                                <m:sSubPr>
                                  <m:ctrlPr>
                                    <a:rPr lang="en-GB" b="0" i="1" smtClean="0">
                                      <a:solidFill>
                                        <a:srgbClr val="CDA655"/>
                                      </a:solidFill>
                                      <a:latin typeface="Cambria Math" panose="02040503050406030204" pitchFamily="18" charset="0"/>
                                    </a:rPr>
                                  </m:ctrlPr>
                                </m:sSubPr>
                                <m:e>
                                  <m:r>
                                    <a:rPr lang="en-GB" b="0" i="1" smtClean="0">
                                      <a:solidFill>
                                        <a:srgbClr val="CDA655"/>
                                      </a:solidFill>
                                      <a:latin typeface="Cambria Math" panose="02040503050406030204" pitchFamily="18" charset="0"/>
                                    </a:rPr>
                                    <m:t>𝑅</m:t>
                                  </m:r>
                                </m:e>
                                <m:sub>
                                  <m:r>
                                    <a:rPr lang="en-GB" b="0" i="1" smtClean="0">
                                      <a:solidFill>
                                        <a:srgbClr val="CDA655"/>
                                      </a:solidFill>
                                      <a:latin typeface="Cambria Math" panose="02040503050406030204" pitchFamily="18" charset="0"/>
                                    </a:rPr>
                                    <m:t>𝑝</m:t>
                                  </m:r>
                                </m:sub>
                              </m:sSub>
                            </m:den>
                          </m:f>
                          <m:r>
                            <a:rPr lang="en-GB" b="0" i="1" smtClean="0">
                              <a:solidFill>
                                <a:srgbClr val="CDA655"/>
                              </a:solidFill>
                              <a:latin typeface="Cambria Math" panose="02040503050406030204" pitchFamily="18" charset="0"/>
                            </a:rPr>
                            <m:t>−</m:t>
                          </m:r>
                          <m:f>
                            <m:fPr>
                              <m:ctrlPr>
                                <a:rPr lang="en-GB" b="0" i="1" smtClean="0">
                                  <a:solidFill>
                                    <a:srgbClr val="CDA655"/>
                                  </a:solidFill>
                                  <a:latin typeface="Cambria Math" panose="02040503050406030204" pitchFamily="18" charset="0"/>
                                </a:rPr>
                              </m:ctrlPr>
                            </m:fPr>
                            <m:num>
                              <m:r>
                                <a:rPr lang="en-GB" b="0" i="1" smtClean="0">
                                  <a:solidFill>
                                    <a:srgbClr val="CDA655"/>
                                  </a:solidFill>
                                  <a:latin typeface="Cambria Math" panose="02040503050406030204" pitchFamily="18" charset="0"/>
                                </a:rPr>
                                <m:t>1</m:t>
                              </m:r>
                            </m:num>
                            <m:den>
                              <m:sSub>
                                <m:sSubPr>
                                  <m:ctrlPr>
                                    <a:rPr lang="en-GB" b="0" i="1" smtClean="0">
                                      <a:solidFill>
                                        <a:srgbClr val="CDA655"/>
                                      </a:solidFill>
                                      <a:latin typeface="Cambria Math" panose="02040503050406030204" pitchFamily="18" charset="0"/>
                                    </a:rPr>
                                  </m:ctrlPr>
                                </m:sSubPr>
                                <m:e>
                                  <m:r>
                                    <a:rPr lang="en-GB" b="0" i="1" smtClean="0">
                                      <a:solidFill>
                                        <a:srgbClr val="CDA655"/>
                                      </a:solidFill>
                                      <a:latin typeface="Cambria Math" panose="02040503050406030204" pitchFamily="18" charset="0"/>
                                    </a:rPr>
                                    <m:t>𝑎</m:t>
                                  </m:r>
                                </m:e>
                                <m:sub>
                                  <m:r>
                                    <a:rPr lang="en-GB" b="0" i="1" smtClean="0">
                                      <a:solidFill>
                                        <a:srgbClr val="CDA655"/>
                                      </a:solidFill>
                                      <a:latin typeface="Cambria Math" panose="02040503050406030204" pitchFamily="18" charset="0"/>
                                    </a:rPr>
                                    <m:t>h</m:t>
                                  </m:r>
                                </m:sub>
                              </m:sSub>
                            </m:den>
                          </m:f>
                          <m:r>
                            <a:rPr lang="en-GB" b="0" i="1" smtClean="0">
                              <a:solidFill>
                                <a:srgbClr val="CDA655"/>
                              </a:solidFill>
                              <a:latin typeface="Cambria Math" panose="02040503050406030204" pitchFamily="18" charset="0"/>
                            </a:rPr>
                            <m:t>)</m:t>
                          </m:r>
                        </m:e>
                      </m:rad>
                      <m:r>
                        <a:rPr lang="en-GB" b="0" i="1" smtClean="0">
                          <a:solidFill>
                            <a:srgbClr val="CDA655"/>
                          </a:solidFill>
                          <a:latin typeface="Cambria Math" panose="02040503050406030204" pitchFamily="18" charset="0"/>
                        </a:rPr>
                        <m:t> − </m:t>
                      </m:r>
                      <m:rad>
                        <m:radPr>
                          <m:degHide m:val="on"/>
                          <m:ctrlPr>
                            <a:rPr lang="en-GB" b="0" i="1" smtClean="0">
                              <a:solidFill>
                                <a:srgbClr val="CDA655"/>
                              </a:solidFill>
                              <a:latin typeface="Cambria Math" panose="02040503050406030204" pitchFamily="18" charset="0"/>
                            </a:rPr>
                          </m:ctrlPr>
                        </m:radPr>
                        <m:deg/>
                        <m:e>
                          <m:f>
                            <m:fPr>
                              <m:ctrlPr>
                                <a:rPr lang="en-GB" b="0" i="1" smtClean="0">
                                  <a:solidFill>
                                    <a:srgbClr val="CDA655"/>
                                  </a:solidFill>
                                  <a:latin typeface="Cambria Math" panose="02040503050406030204" pitchFamily="18" charset="0"/>
                                </a:rPr>
                              </m:ctrlPr>
                            </m:fPr>
                            <m:num>
                              <m:sSub>
                                <m:sSubPr>
                                  <m:ctrlPr>
                                    <a:rPr lang="en-GB" b="0" i="1" smtClean="0">
                                      <a:solidFill>
                                        <a:srgbClr val="CDA655"/>
                                      </a:solidFill>
                                      <a:latin typeface="Cambria Math" panose="02040503050406030204" pitchFamily="18" charset="0"/>
                                    </a:rPr>
                                  </m:ctrlPr>
                                </m:sSubPr>
                                <m:e>
                                  <m:r>
                                    <a:rPr lang="en-GB" b="0" i="1" smtClean="0">
                                      <a:solidFill>
                                        <a:srgbClr val="CDA655"/>
                                      </a:solidFill>
                                      <a:latin typeface="Cambria Math" panose="02040503050406030204" pitchFamily="18" charset="0"/>
                                    </a:rPr>
                                    <m:t>𝜇</m:t>
                                  </m:r>
                                </m:e>
                                <m:sub>
                                  <m:r>
                                    <a:rPr lang="en-GB" b="0" i="1" smtClean="0">
                                      <a:solidFill>
                                        <a:srgbClr val="CDA655"/>
                                      </a:solidFill>
                                      <a:latin typeface="Cambria Math" panose="02040503050406030204" pitchFamily="18" charset="0"/>
                                    </a:rPr>
                                    <m:t>𝑒𝑎𝑟𝑡h</m:t>
                                  </m:r>
                                </m:sub>
                              </m:sSub>
                            </m:num>
                            <m:den>
                              <m:sSub>
                                <m:sSubPr>
                                  <m:ctrlPr>
                                    <a:rPr lang="en-GB" b="0" i="1" smtClean="0">
                                      <a:solidFill>
                                        <a:srgbClr val="CDA655"/>
                                      </a:solidFill>
                                      <a:latin typeface="Cambria Math" panose="02040503050406030204" pitchFamily="18" charset="0"/>
                                    </a:rPr>
                                  </m:ctrlPr>
                                </m:sSubPr>
                                <m:e>
                                  <m:r>
                                    <a:rPr lang="en-GB" b="0" i="1" smtClean="0">
                                      <a:solidFill>
                                        <a:srgbClr val="CDA655"/>
                                      </a:solidFill>
                                      <a:latin typeface="Cambria Math" panose="02040503050406030204" pitchFamily="18" charset="0"/>
                                    </a:rPr>
                                    <m:t>𝑅</m:t>
                                  </m:r>
                                </m:e>
                                <m:sub>
                                  <m:r>
                                    <a:rPr lang="en-GB" b="0" i="1" smtClean="0">
                                      <a:solidFill>
                                        <a:srgbClr val="CDA655"/>
                                      </a:solidFill>
                                      <a:latin typeface="Cambria Math" panose="02040503050406030204" pitchFamily="18" charset="0"/>
                                    </a:rPr>
                                    <m:t>𝑝</m:t>
                                  </m:r>
                                </m:sub>
                              </m:sSub>
                            </m:den>
                          </m:f>
                        </m:e>
                      </m:rad>
                      <m:r>
                        <a:rPr lang="en-GB" i="1">
                          <a:solidFill>
                            <a:srgbClr val="CDA655"/>
                          </a:solidFill>
                          <a:latin typeface="Cambria Math" panose="02040503050406030204" pitchFamily="18" charset="0"/>
                        </a:rPr>
                        <m:t>=6.351</m:t>
                      </m:r>
                      <m:f>
                        <m:fPr>
                          <m:ctrlPr>
                            <a:rPr lang="en-GB" i="1">
                              <a:solidFill>
                                <a:srgbClr val="CDA655"/>
                              </a:solidFill>
                              <a:latin typeface="Cambria Math" panose="02040503050406030204" pitchFamily="18" charset="0"/>
                            </a:rPr>
                          </m:ctrlPr>
                        </m:fPr>
                        <m:num>
                          <m:r>
                            <a:rPr lang="en-GB" i="1">
                              <a:solidFill>
                                <a:srgbClr val="CDA655"/>
                              </a:solidFill>
                              <a:latin typeface="Cambria Math" panose="02040503050406030204" pitchFamily="18" charset="0"/>
                            </a:rPr>
                            <m:t>𝑘𝑚</m:t>
                          </m:r>
                        </m:num>
                        <m:den>
                          <m:r>
                            <a:rPr lang="en-GB" i="1">
                              <a:solidFill>
                                <a:srgbClr val="CDA655"/>
                              </a:solidFill>
                              <a:latin typeface="Cambria Math" panose="02040503050406030204" pitchFamily="18" charset="0"/>
                            </a:rPr>
                            <m:t>𝑠</m:t>
                          </m:r>
                        </m:den>
                      </m:f>
                    </m:oMath>
                  </m:oMathPara>
                </a14:m>
                <a:endParaRPr lang="en-GB">
                  <a:solidFill>
                    <a:srgbClr val="CDA655"/>
                  </a:solidFill>
                </a:endParaRPr>
              </a:p>
            </p:txBody>
          </p:sp>
        </mc:Choice>
        <mc:Fallback>
          <p:sp>
            <p:nvSpPr>
              <p:cNvPr id="40" name="TextBox 39">
                <a:extLst>
                  <a:ext uri="{FF2B5EF4-FFF2-40B4-BE49-F238E27FC236}">
                    <a16:creationId xmlns:a16="http://schemas.microsoft.com/office/drawing/2014/main" id="{24806318-531F-4894-AD8E-DA35563FFBCE}"/>
                  </a:ext>
                </a:extLst>
              </p:cNvPr>
              <p:cNvSpPr txBox="1">
                <a:spLocks noRot="1" noChangeAspect="1" noMove="1" noResize="1" noEditPoints="1" noAdjustHandles="1" noChangeArrowheads="1" noChangeShapeType="1" noTextEdit="1"/>
              </p:cNvSpPr>
              <p:nvPr/>
            </p:nvSpPr>
            <p:spPr>
              <a:xfrm>
                <a:off x="3045618" y="4068975"/>
                <a:ext cx="6100762" cy="934679"/>
              </a:xfrm>
              <a:prstGeom prst="rect">
                <a:avLst/>
              </a:prstGeom>
              <a:blipFill>
                <a:blip r:embed="rId9"/>
                <a:stretch>
                  <a:fillRect/>
                </a:stretch>
              </a:blipFill>
            </p:spPr>
            <p:txBody>
              <a:bodyPr/>
              <a:lstStyle/>
              <a:p>
                <a:r>
                  <a:rPr lang="en-GB">
                    <a:noFill/>
                  </a:rPr>
                  <a:t> </a:t>
                </a:r>
              </a:p>
            </p:txBody>
          </p:sp>
        </mc:Fallback>
      </mc:AlternateContent>
      <p:sp>
        <p:nvSpPr>
          <p:cNvPr id="21" name="CuadroTexto 20">
            <a:extLst>
              <a:ext uri="{FF2B5EF4-FFF2-40B4-BE49-F238E27FC236}">
                <a16:creationId xmlns:a16="http://schemas.microsoft.com/office/drawing/2014/main" id="{8E0498AA-FCBF-447A-B78A-184AEFBA44B3}"/>
              </a:ext>
            </a:extLst>
          </p:cNvPr>
          <p:cNvSpPr txBox="1"/>
          <p:nvPr/>
        </p:nvSpPr>
        <p:spPr>
          <a:xfrm>
            <a:off x="2438399" y="3154494"/>
            <a:ext cx="785969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chemeClr val="tx2">
                    <a:lumMod val="60000"/>
                    <a:lumOff val="40000"/>
                  </a:schemeClr>
                </a:solidFill>
                <a:cs typeface="Calibri"/>
              </a:rPr>
              <a:t>Conocida la hipérbola de salida           ΔV necesario para la transferencia desde la órbita de aparcamiento a la hipérbola de salida:</a:t>
            </a:r>
          </a:p>
        </p:txBody>
      </p:sp>
      <p:pic>
        <p:nvPicPr>
          <p:cNvPr id="8" name="Graphic 7" descr="Rocket outline">
            <a:extLst>
              <a:ext uri="{FF2B5EF4-FFF2-40B4-BE49-F238E27FC236}">
                <a16:creationId xmlns:a16="http://schemas.microsoft.com/office/drawing/2014/main" id="{865CC5E5-23AF-4F5D-9330-4CBF9B7131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28494" y="167567"/>
            <a:ext cx="914400" cy="914400"/>
          </a:xfrm>
          <a:prstGeom prst="rect">
            <a:avLst/>
          </a:prstGeom>
        </p:spPr>
      </p:pic>
      <p:cxnSp>
        <p:nvCxnSpPr>
          <p:cNvPr id="23" name="Conector recto de flecha 22">
            <a:extLst>
              <a:ext uri="{FF2B5EF4-FFF2-40B4-BE49-F238E27FC236}">
                <a16:creationId xmlns:a16="http://schemas.microsoft.com/office/drawing/2014/main" id="{A900ABC8-3BA8-4BA3-94E6-184DDFB8AE1A}"/>
              </a:ext>
            </a:extLst>
          </p:cNvPr>
          <p:cNvCxnSpPr>
            <a:cxnSpLocks/>
          </p:cNvCxnSpPr>
          <p:nvPr/>
        </p:nvCxnSpPr>
        <p:spPr>
          <a:xfrm flipV="1">
            <a:off x="5848527" y="3329493"/>
            <a:ext cx="317654" cy="3673"/>
          </a:xfrm>
          <a:prstGeom prst="straightConnector1">
            <a:avLst/>
          </a:prstGeom>
          <a:ln>
            <a:solidFill>
              <a:srgbClr val="CDA65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55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5" y="-127590"/>
            <a:ext cx="10813759" cy="6981426"/>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73949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Definición de la hipérbola de salida</a:t>
            </a:r>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5</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pic>
        <p:nvPicPr>
          <p:cNvPr id="8" name="Imagen 10" descr="Diagrama&#10;&#10;Descripción generada automáticamente">
            <a:extLst>
              <a:ext uri="{FF2B5EF4-FFF2-40B4-BE49-F238E27FC236}">
                <a16:creationId xmlns:a16="http://schemas.microsoft.com/office/drawing/2014/main" id="{2AB651F2-12F8-4742-8AC7-43217FD83540}"/>
              </a:ext>
            </a:extLst>
          </p:cNvPr>
          <p:cNvPicPr>
            <a:picLocks noChangeAspect="1"/>
          </p:cNvPicPr>
          <p:nvPr/>
        </p:nvPicPr>
        <p:blipFill rotWithShape="1">
          <a:blip r:embed="rId5"/>
          <a:srcRect l="723" t="839" r="602" b="419"/>
          <a:stretch/>
        </p:blipFill>
        <p:spPr>
          <a:xfrm>
            <a:off x="3191218" y="1685486"/>
            <a:ext cx="7116662" cy="4124803"/>
          </a:xfrm>
          <a:prstGeom prst="rect">
            <a:avLst/>
          </a:prstGeom>
        </p:spPr>
      </p:pic>
      <p:pic>
        <p:nvPicPr>
          <p:cNvPr id="5" name="Graphic 4" descr="Rocket outline">
            <a:extLst>
              <a:ext uri="{FF2B5EF4-FFF2-40B4-BE49-F238E27FC236}">
                <a16:creationId xmlns:a16="http://schemas.microsoft.com/office/drawing/2014/main" id="{570E0E76-A28C-4EA5-B283-F9A727B1A3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9222" y="167567"/>
            <a:ext cx="914400" cy="914400"/>
          </a:xfrm>
          <a:prstGeom prst="rect">
            <a:avLst/>
          </a:prstGeom>
        </p:spPr>
      </p:pic>
    </p:spTree>
    <p:extLst>
      <p:ext uri="{BB962C8B-B14F-4D97-AF65-F5344CB8AC3E}">
        <p14:creationId xmlns:p14="http://schemas.microsoft.com/office/powerpoint/2010/main" val="2203102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3">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5" y="-8330"/>
            <a:ext cx="10856289" cy="6862165"/>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73949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Transferencia heliocéntrica</a:t>
            </a:r>
            <a:endParaRPr lang="es-ES"/>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6</a:t>
            </a: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grpSp>
        <p:nvGrpSpPr>
          <p:cNvPr id="9" name="Grupo 8">
            <a:extLst>
              <a:ext uri="{FF2B5EF4-FFF2-40B4-BE49-F238E27FC236}">
                <a16:creationId xmlns:a16="http://schemas.microsoft.com/office/drawing/2014/main" id="{FA559964-610E-4B59-A7E4-09BDC39A37DC}"/>
              </a:ext>
            </a:extLst>
          </p:cNvPr>
          <p:cNvGrpSpPr/>
          <p:nvPr/>
        </p:nvGrpSpPr>
        <p:grpSpPr>
          <a:xfrm>
            <a:off x="1727812" y="2594220"/>
            <a:ext cx="3176776" cy="400110"/>
            <a:chOff x="1694010" y="2939715"/>
            <a:chExt cx="3176776" cy="400110"/>
          </a:xfrm>
        </p:grpSpPr>
        <p:sp>
          <p:nvSpPr>
            <p:cNvPr id="8" name="CuadroTexto 7">
              <a:extLst>
                <a:ext uri="{FF2B5EF4-FFF2-40B4-BE49-F238E27FC236}">
                  <a16:creationId xmlns:a16="http://schemas.microsoft.com/office/drawing/2014/main" id="{A39A89B8-83C2-448D-9B1A-EBA01E110F24}"/>
                </a:ext>
              </a:extLst>
            </p:cNvPr>
            <p:cNvSpPr txBox="1"/>
            <p:nvPr/>
          </p:nvSpPr>
          <p:spPr>
            <a:xfrm>
              <a:off x="1706480" y="2939715"/>
              <a:ext cx="31643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8497B0"/>
                  </a:solidFill>
                </a:rPr>
                <a:t>    Propagación hasta TOF/4</a:t>
              </a:r>
            </a:p>
          </p:txBody>
        </p:sp>
        <p:sp>
          <p:nvSpPr>
            <p:cNvPr id="11" name="Triángulo isósceles 10">
              <a:extLst>
                <a:ext uri="{FF2B5EF4-FFF2-40B4-BE49-F238E27FC236}">
                  <a16:creationId xmlns:a16="http://schemas.microsoft.com/office/drawing/2014/main" id="{6C3AB243-232C-468E-9710-D5336DB4637B}"/>
                </a:ext>
              </a:extLst>
            </p:cNvPr>
            <p:cNvSpPr/>
            <p:nvPr/>
          </p:nvSpPr>
          <p:spPr>
            <a:xfrm rot="5400000">
              <a:off x="1694009" y="3069217"/>
              <a:ext cx="140369" cy="140368"/>
            </a:xfrm>
            <a:prstGeom prst="triangle">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upo 9">
            <a:extLst>
              <a:ext uri="{FF2B5EF4-FFF2-40B4-BE49-F238E27FC236}">
                <a16:creationId xmlns:a16="http://schemas.microsoft.com/office/drawing/2014/main" id="{731180D1-0C8A-4CD1-9578-A132FDD4CB12}"/>
              </a:ext>
            </a:extLst>
          </p:cNvPr>
          <p:cNvGrpSpPr/>
          <p:nvPr/>
        </p:nvGrpSpPr>
        <p:grpSpPr>
          <a:xfrm>
            <a:off x="1989680" y="3711914"/>
            <a:ext cx="2926681" cy="369332"/>
            <a:chOff x="1944103" y="4022557"/>
            <a:chExt cx="2926681" cy="369332"/>
          </a:xfrm>
        </p:grpSpPr>
        <p:cxnSp>
          <p:nvCxnSpPr>
            <p:cNvPr id="12" name="Conector recto de flecha 11">
              <a:extLst>
                <a:ext uri="{FF2B5EF4-FFF2-40B4-BE49-F238E27FC236}">
                  <a16:creationId xmlns:a16="http://schemas.microsoft.com/office/drawing/2014/main" id="{C1979921-CC3E-497E-B9B1-8AC5E095B63E}"/>
                </a:ext>
              </a:extLst>
            </p:cNvPr>
            <p:cNvCxnSpPr/>
            <p:nvPr/>
          </p:nvCxnSpPr>
          <p:spPr>
            <a:xfrm>
              <a:off x="1944103" y="4210050"/>
              <a:ext cx="182479" cy="2006"/>
            </a:xfrm>
            <a:prstGeom prst="straightConnector1">
              <a:avLst/>
            </a:prstGeom>
            <a:ln>
              <a:solidFill>
                <a:srgbClr val="CDA655"/>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A3499B66-5584-4C84-8417-D7B05D225299}"/>
                </a:ext>
              </a:extLst>
            </p:cNvPr>
            <p:cNvSpPr txBox="1"/>
            <p:nvPr/>
          </p:nvSpPr>
          <p:spPr>
            <a:xfrm>
              <a:off x="2127584" y="40225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8497B0"/>
                  </a:solidFill>
                  <a:cs typeface="Calibri"/>
                </a:rPr>
                <a:t>Maniobra de corrección</a:t>
              </a:r>
            </a:p>
          </p:txBody>
        </p:sp>
      </p:grpSp>
      <p:pic>
        <p:nvPicPr>
          <p:cNvPr id="14" name="Imagen 14" descr="Gráfico, Gráfico radial&#10;&#10;Descripción generada automáticamente">
            <a:extLst>
              <a:ext uri="{FF2B5EF4-FFF2-40B4-BE49-F238E27FC236}">
                <a16:creationId xmlns:a16="http://schemas.microsoft.com/office/drawing/2014/main" id="{54218BCE-18DC-48BE-921C-EF89CA7EB4BC}"/>
              </a:ext>
            </a:extLst>
          </p:cNvPr>
          <p:cNvPicPr>
            <a:picLocks noChangeAspect="1"/>
          </p:cNvPicPr>
          <p:nvPr/>
        </p:nvPicPr>
        <p:blipFill>
          <a:blip r:embed="rId6"/>
          <a:stretch>
            <a:fillRect/>
          </a:stretch>
        </p:blipFill>
        <p:spPr>
          <a:xfrm>
            <a:off x="6028400" y="1511553"/>
            <a:ext cx="5921541" cy="4327244"/>
          </a:xfrm>
          <a:prstGeom prst="rect">
            <a:avLst/>
          </a:prstGeom>
        </p:spPr>
      </p:pic>
      <p:grpSp>
        <p:nvGrpSpPr>
          <p:cNvPr id="7" name="Grupo 6">
            <a:extLst>
              <a:ext uri="{FF2B5EF4-FFF2-40B4-BE49-F238E27FC236}">
                <a16:creationId xmlns:a16="http://schemas.microsoft.com/office/drawing/2014/main" id="{3E666B18-0E44-4C07-92D7-596A871775E2}"/>
              </a:ext>
            </a:extLst>
          </p:cNvPr>
          <p:cNvGrpSpPr/>
          <p:nvPr/>
        </p:nvGrpSpPr>
        <p:grpSpPr>
          <a:xfrm>
            <a:off x="1623760" y="1511553"/>
            <a:ext cx="3946358" cy="400110"/>
            <a:chOff x="1606215" y="1876925"/>
            <a:chExt cx="3946358" cy="400110"/>
          </a:xfrm>
        </p:grpSpPr>
        <p:sp>
          <p:nvSpPr>
            <p:cNvPr id="31" name="CuadroTexto 30">
              <a:extLst>
                <a:ext uri="{FF2B5EF4-FFF2-40B4-BE49-F238E27FC236}">
                  <a16:creationId xmlns:a16="http://schemas.microsoft.com/office/drawing/2014/main" id="{752DC6C9-A93F-4F95-A427-84C9830F6EC6}"/>
                </a:ext>
              </a:extLst>
            </p:cNvPr>
            <p:cNvSpPr txBox="1"/>
            <p:nvPr/>
          </p:nvSpPr>
          <p:spPr>
            <a:xfrm>
              <a:off x="1606215" y="1876925"/>
              <a:ext cx="39463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8497B0"/>
                  </a:solidFill>
                </a:rPr>
                <a:t>    Propagación hasta SOI de la Tierra</a:t>
              </a:r>
              <a:endParaRPr lang="es-ES">
                <a:solidFill>
                  <a:srgbClr val="8497B0"/>
                </a:solidFill>
              </a:endParaRPr>
            </a:p>
          </p:txBody>
        </p:sp>
        <p:sp>
          <p:nvSpPr>
            <p:cNvPr id="37" name="Triángulo isósceles 36">
              <a:extLst>
                <a:ext uri="{FF2B5EF4-FFF2-40B4-BE49-F238E27FC236}">
                  <a16:creationId xmlns:a16="http://schemas.microsoft.com/office/drawing/2014/main" id="{47683547-B4F2-42D1-B8FF-48D91E628833}"/>
                </a:ext>
              </a:extLst>
            </p:cNvPr>
            <p:cNvSpPr/>
            <p:nvPr/>
          </p:nvSpPr>
          <p:spPr>
            <a:xfrm rot="5400000">
              <a:off x="1693695" y="2009564"/>
              <a:ext cx="140369" cy="140368"/>
            </a:xfrm>
            <a:prstGeom prst="triangle">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 name="Group 25">
            <a:extLst>
              <a:ext uri="{FF2B5EF4-FFF2-40B4-BE49-F238E27FC236}">
                <a16:creationId xmlns:a16="http://schemas.microsoft.com/office/drawing/2014/main" id="{F41BCF00-1535-458E-B4CC-EA0F7BE4B1D3}"/>
              </a:ext>
            </a:extLst>
          </p:cNvPr>
          <p:cNvGrpSpPr/>
          <p:nvPr/>
        </p:nvGrpSpPr>
        <p:grpSpPr>
          <a:xfrm>
            <a:off x="1989680" y="3154658"/>
            <a:ext cx="2835450" cy="369332"/>
            <a:chOff x="3469427" y="1774588"/>
            <a:chExt cx="2995871" cy="369332"/>
          </a:xfrm>
        </p:grpSpPr>
        <p:sp>
          <p:nvSpPr>
            <p:cNvPr id="47" name="Rectángulo: esquinas redondeadas 46">
              <a:extLst>
                <a:ext uri="{FF2B5EF4-FFF2-40B4-BE49-F238E27FC236}">
                  <a16:creationId xmlns:a16="http://schemas.microsoft.com/office/drawing/2014/main" id="{873FAA40-F028-4B0D-B2CB-0DB0AA5E5183}"/>
                </a:ext>
              </a:extLst>
            </p:cNvPr>
            <p:cNvSpPr/>
            <p:nvPr/>
          </p:nvSpPr>
          <p:spPr>
            <a:xfrm>
              <a:off x="3469427" y="1779200"/>
              <a:ext cx="2794641" cy="340311"/>
            </a:xfrm>
            <a:prstGeom prst="roundRect">
              <a:avLst/>
            </a:prstGeom>
            <a:noFill/>
            <a:ln w="28575">
              <a:solidFill>
                <a:srgbClr val="D16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a:solidFill>
                  <a:srgbClr val="7F7F7F"/>
                </a:solidFill>
              </a:endParaRPr>
            </a:p>
          </p:txBody>
        </p:sp>
        <p:sp>
          <p:nvSpPr>
            <p:cNvPr id="48" name="TextBox 44">
              <a:extLst>
                <a:ext uri="{FF2B5EF4-FFF2-40B4-BE49-F238E27FC236}">
                  <a16:creationId xmlns:a16="http://schemas.microsoft.com/office/drawing/2014/main" id="{E8A80B0A-1308-4AA3-8A01-36458A004814}"/>
                </a:ext>
              </a:extLst>
            </p:cNvPr>
            <p:cNvSpPr txBox="1"/>
            <p:nvPr/>
          </p:nvSpPr>
          <p:spPr>
            <a:xfrm>
              <a:off x="3522533" y="1774588"/>
              <a:ext cx="2942765" cy="369332"/>
            </a:xfrm>
            <a:prstGeom prst="rect">
              <a:avLst/>
            </a:prstGeom>
            <a:noFill/>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chemeClr val="tx2">
                      <a:lumMod val="60000"/>
                      <a:lumOff val="40000"/>
                    </a:schemeClr>
                  </a:solidFill>
                </a:rPr>
                <a:t>Propagador “Deep </a:t>
              </a:r>
              <a:r>
                <a:rPr lang="es-ES" err="1">
                  <a:solidFill>
                    <a:schemeClr val="tx2">
                      <a:lumMod val="60000"/>
                      <a:lumOff val="40000"/>
                    </a:schemeClr>
                  </a:solidFill>
                </a:rPr>
                <a:t>space</a:t>
              </a:r>
              <a:r>
                <a:rPr lang="es-ES">
                  <a:solidFill>
                    <a:schemeClr val="tx2">
                      <a:lumMod val="60000"/>
                      <a:lumOff val="40000"/>
                    </a:schemeClr>
                  </a:solidFill>
                </a:rPr>
                <a:t>”</a:t>
              </a:r>
              <a:endParaRPr lang="en-GB">
                <a:solidFill>
                  <a:schemeClr val="tx2">
                    <a:lumMod val="60000"/>
                    <a:lumOff val="40000"/>
                  </a:schemeClr>
                </a:solidFill>
              </a:endParaRPr>
            </a:p>
          </p:txBody>
        </p:sp>
      </p:grpSp>
      <p:grpSp>
        <p:nvGrpSpPr>
          <p:cNvPr id="23" name="Group 25">
            <a:extLst>
              <a:ext uri="{FF2B5EF4-FFF2-40B4-BE49-F238E27FC236}">
                <a16:creationId xmlns:a16="http://schemas.microsoft.com/office/drawing/2014/main" id="{EA78C6FF-0D30-461D-837E-9BE016535285}"/>
              </a:ext>
            </a:extLst>
          </p:cNvPr>
          <p:cNvGrpSpPr/>
          <p:nvPr/>
        </p:nvGrpSpPr>
        <p:grpSpPr>
          <a:xfrm>
            <a:off x="2015569" y="1999566"/>
            <a:ext cx="2735188" cy="369332"/>
            <a:chOff x="3469427" y="1774588"/>
            <a:chExt cx="2995871" cy="369332"/>
          </a:xfrm>
        </p:grpSpPr>
        <p:sp>
          <p:nvSpPr>
            <p:cNvPr id="53" name="Rectángulo: esquinas redondeadas 52">
              <a:extLst>
                <a:ext uri="{FF2B5EF4-FFF2-40B4-BE49-F238E27FC236}">
                  <a16:creationId xmlns:a16="http://schemas.microsoft.com/office/drawing/2014/main" id="{652DAEA9-B275-4D4B-86E2-FBAE90C8A610}"/>
                </a:ext>
              </a:extLst>
            </p:cNvPr>
            <p:cNvSpPr/>
            <p:nvPr/>
          </p:nvSpPr>
          <p:spPr>
            <a:xfrm>
              <a:off x="3469427" y="1779200"/>
              <a:ext cx="2794641" cy="340311"/>
            </a:xfrm>
            <a:prstGeom prst="roundRect">
              <a:avLst/>
            </a:prstGeom>
            <a:noFill/>
            <a:ln w="28575">
              <a:solidFill>
                <a:srgbClr val="D16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a:solidFill>
                  <a:srgbClr val="7F7F7F"/>
                </a:solidFill>
              </a:endParaRPr>
            </a:p>
          </p:txBody>
        </p:sp>
        <p:sp>
          <p:nvSpPr>
            <p:cNvPr id="54" name="TextBox 44">
              <a:extLst>
                <a:ext uri="{FF2B5EF4-FFF2-40B4-BE49-F238E27FC236}">
                  <a16:creationId xmlns:a16="http://schemas.microsoft.com/office/drawing/2014/main" id="{D7806C35-DFEE-4048-8DF1-082BFB776F49}"/>
                </a:ext>
              </a:extLst>
            </p:cNvPr>
            <p:cNvSpPr txBox="1"/>
            <p:nvPr/>
          </p:nvSpPr>
          <p:spPr>
            <a:xfrm>
              <a:off x="3522533" y="1774588"/>
              <a:ext cx="2942765" cy="369332"/>
            </a:xfrm>
            <a:prstGeom prst="rect">
              <a:avLst/>
            </a:prstGeom>
            <a:noFill/>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chemeClr val="tx2">
                      <a:lumMod val="60000"/>
                      <a:lumOff val="40000"/>
                    </a:schemeClr>
                  </a:solidFill>
                </a:rPr>
                <a:t>Propagador “</a:t>
              </a:r>
              <a:r>
                <a:rPr lang="es-ES" err="1">
                  <a:solidFill>
                    <a:schemeClr val="tx2">
                      <a:lumMod val="60000"/>
                      <a:lumOff val="40000"/>
                    </a:schemeClr>
                  </a:solidFill>
                </a:rPr>
                <a:t>Near</a:t>
              </a:r>
              <a:r>
                <a:rPr lang="es-ES">
                  <a:solidFill>
                    <a:schemeClr val="tx2">
                      <a:lumMod val="60000"/>
                      <a:lumOff val="40000"/>
                    </a:schemeClr>
                  </a:solidFill>
                </a:rPr>
                <a:t> </a:t>
              </a:r>
              <a:r>
                <a:rPr lang="es-ES" err="1">
                  <a:solidFill>
                    <a:schemeClr val="tx2">
                      <a:lumMod val="60000"/>
                      <a:lumOff val="40000"/>
                    </a:schemeClr>
                  </a:solidFill>
                </a:rPr>
                <a:t>Earth</a:t>
              </a:r>
              <a:r>
                <a:rPr lang="es-ES">
                  <a:solidFill>
                    <a:schemeClr val="tx2">
                      <a:lumMod val="60000"/>
                      <a:lumOff val="40000"/>
                    </a:schemeClr>
                  </a:solidFill>
                </a:rPr>
                <a:t>”</a:t>
              </a:r>
              <a:endParaRPr lang="en-GB">
                <a:solidFill>
                  <a:schemeClr val="tx2">
                    <a:lumMod val="60000"/>
                    <a:lumOff val="40000"/>
                  </a:schemeClr>
                </a:solidFill>
              </a:endParaRPr>
            </a:p>
          </p:txBody>
        </p:sp>
      </p:grpSp>
      <p:pic>
        <p:nvPicPr>
          <p:cNvPr id="5" name="Graphic 4" descr="Rocket outline">
            <a:extLst>
              <a:ext uri="{FF2B5EF4-FFF2-40B4-BE49-F238E27FC236}">
                <a16:creationId xmlns:a16="http://schemas.microsoft.com/office/drawing/2014/main" id="{7B842278-D859-45E8-B501-73886B5C5C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9040" y="167567"/>
            <a:ext cx="914400" cy="914400"/>
          </a:xfrm>
          <a:prstGeom prst="rect">
            <a:avLst/>
          </a:prstGeom>
        </p:spPr>
      </p:pic>
      <p:grpSp>
        <p:nvGrpSpPr>
          <p:cNvPr id="32" name="Grupo 31">
            <a:extLst>
              <a:ext uri="{FF2B5EF4-FFF2-40B4-BE49-F238E27FC236}">
                <a16:creationId xmlns:a16="http://schemas.microsoft.com/office/drawing/2014/main" id="{FDC9B01B-402F-4E74-B63D-EEED85E8A30F}"/>
              </a:ext>
            </a:extLst>
          </p:cNvPr>
          <p:cNvGrpSpPr/>
          <p:nvPr/>
        </p:nvGrpSpPr>
        <p:grpSpPr>
          <a:xfrm>
            <a:off x="2648997" y="4137534"/>
            <a:ext cx="321672" cy="224353"/>
            <a:chOff x="3197875" y="2036514"/>
            <a:chExt cx="321672" cy="224353"/>
          </a:xfrm>
        </p:grpSpPr>
        <p:cxnSp>
          <p:nvCxnSpPr>
            <p:cNvPr id="33" name="Conector recto de flecha 32">
              <a:extLst>
                <a:ext uri="{FF2B5EF4-FFF2-40B4-BE49-F238E27FC236}">
                  <a16:creationId xmlns:a16="http://schemas.microsoft.com/office/drawing/2014/main" id="{D046D4B8-770F-4273-997A-C55BBC4CAEAC}"/>
                </a:ext>
              </a:extLst>
            </p:cNvPr>
            <p:cNvCxnSpPr/>
            <p:nvPr/>
          </p:nvCxnSpPr>
          <p:spPr>
            <a:xfrm flipV="1">
              <a:off x="3201893" y="2257194"/>
              <a:ext cx="317654" cy="3673"/>
            </a:xfrm>
            <a:prstGeom prst="straightConnector1">
              <a:avLst/>
            </a:prstGeom>
            <a:ln>
              <a:solidFill>
                <a:srgbClr val="CDA65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4DC81B35-D298-4F7A-9BAE-E54F8AB86EAA}"/>
                </a:ext>
              </a:extLst>
            </p:cNvPr>
            <p:cNvCxnSpPr/>
            <p:nvPr/>
          </p:nvCxnSpPr>
          <p:spPr>
            <a:xfrm>
              <a:off x="3197875" y="2036514"/>
              <a:ext cx="9181" cy="220337"/>
            </a:xfrm>
            <a:prstGeom prst="straightConnector1">
              <a:avLst/>
            </a:prstGeom>
            <a:ln>
              <a:solidFill>
                <a:srgbClr val="CDA655"/>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7" name="CuadroTexto 16">
                <a:extLst>
                  <a:ext uri="{FF2B5EF4-FFF2-40B4-BE49-F238E27FC236}">
                    <a16:creationId xmlns:a16="http://schemas.microsoft.com/office/drawing/2014/main" id="{1EBFAFDA-58FA-46CE-ADCC-3504A68F0004}"/>
                  </a:ext>
                </a:extLst>
              </p:cNvPr>
              <p:cNvSpPr txBox="1"/>
              <p:nvPr/>
            </p:nvSpPr>
            <p:spPr>
              <a:xfrm>
                <a:off x="2928209" y="4189932"/>
                <a:ext cx="958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s-ES" b="0" i="0" smtClean="0">
                          <a:solidFill>
                            <a:srgbClr val="BA9953"/>
                          </a:solidFill>
                          <a:latin typeface="Cambria Math" panose="02040503050406030204" pitchFamily="18" charset="0"/>
                        </a:rPr>
                        <m:t>Δ</m:t>
                      </m:r>
                      <m:sSub>
                        <m:sSubPr>
                          <m:ctrlPr>
                            <a:rPr lang="es-ES" b="0" i="1" smtClean="0">
                              <a:solidFill>
                                <a:srgbClr val="BA9953"/>
                              </a:solidFill>
                              <a:latin typeface="Cambria Math" panose="02040503050406030204" pitchFamily="18" charset="0"/>
                            </a:rPr>
                          </m:ctrlPr>
                        </m:sSubPr>
                        <m:e>
                          <m:r>
                            <a:rPr lang="es-ES" b="0" i="1" smtClean="0">
                              <a:solidFill>
                                <a:srgbClr val="BA9953"/>
                              </a:solidFill>
                              <a:latin typeface="Cambria Math" panose="02040503050406030204" pitchFamily="18" charset="0"/>
                            </a:rPr>
                            <m:t>𝑉</m:t>
                          </m:r>
                        </m:e>
                        <m:sub>
                          <m:r>
                            <a:rPr lang="es-ES" b="0" i="1" smtClean="0">
                              <a:solidFill>
                                <a:srgbClr val="BA9953"/>
                              </a:solidFill>
                              <a:latin typeface="Cambria Math" panose="02040503050406030204" pitchFamily="18" charset="0"/>
                            </a:rPr>
                            <m:t>𝑐𝑜𝑟𝑟</m:t>
                          </m:r>
                        </m:sub>
                      </m:sSub>
                    </m:oMath>
                  </m:oMathPara>
                </a14:m>
                <a:endParaRPr lang="en-GB">
                  <a:solidFill>
                    <a:srgbClr val="BA9953"/>
                  </a:solidFill>
                </a:endParaRPr>
              </a:p>
            </p:txBody>
          </p:sp>
        </mc:Choice>
        <mc:Fallback>
          <p:sp>
            <p:nvSpPr>
              <p:cNvPr id="17" name="CuadroTexto 16">
                <a:extLst>
                  <a:ext uri="{FF2B5EF4-FFF2-40B4-BE49-F238E27FC236}">
                    <a16:creationId xmlns:a16="http://schemas.microsoft.com/office/drawing/2014/main" id="{1EBFAFDA-58FA-46CE-ADCC-3504A68F0004}"/>
                  </a:ext>
                </a:extLst>
              </p:cNvPr>
              <p:cNvSpPr txBox="1">
                <a:spLocks noRot="1" noChangeAspect="1" noMove="1" noResize="1" noEditPoints="1" noAdjustHandles="1" noChangeArrowheads="1" noChangeShapeType="1" noTextEdit="1"/>
              </p:cNvSpPr>
              <p:nvPr/>
            </p:nvSpPr>
            <p:spPr>
              <a:xfrm>
                <a:off x="2928209" y="4189932"/>
                <a:ext cx="958392" cy="369332"/>
              </a:xfrm>
              <a:prstGeom prst="rect">
                <a:avLst/>
              </a:prstGeom>
              <a:blipFill>
                <a:blip r:embed="rId9"/>
                <a:stretch>
                  <a:fillRect/>
                </a:stretch>
              </a:blipFill>
            </p:spPr>
            <p:txBody>
              <a:bodyPr/>
              <a:lstStyle/>
              <a:p>
                <a:r>
                  <a:rPr lang="en-GB">
                    <a:noFill/>
                  </a:rPr>
                  <a:t> </a:t>
                </a:r>
              </a:p>
            </p:txBody>
          </p:sp>
        </mc:Fallback>
      </mc:AlternateContent>
      <p:grpSp>
        <p:nvGrpSpPr>
          <p:cNvPr id="36" name="Grupo 35">
            <a:extLst>
              <a:ext uri="{FF2B5EF4-FFF2-40B4-BE49-F238E27FC236}">
                <a16:creationId xmlns:a16="http://schemas.microsoft.com/office/drawing/2014/main" id="{65D533FE-E4B6-43CD-AA73-6B4B7E08D8C1}"/>
              </a:ext>
            </a:extLst>
          </p:cNvPr>
          <p:cNvGrpSpPr/>
          <p:nvPr/>
        </p:nvGrpSpPr>
        <p:grpSpPr>
          <a:xfrm>
            <a:off x="1868180" y="4868255"/>
            <a:ext cx="3618220" cy="1361290"/>
            <a:chOff x="1868180" y="3920859"/>
            <a:chExt cx="3618220" cy="1361290"/>
          </a:xfrm>
        </p:grpSpPr>
        <p:grpSp>
          <p:nvGrpSpPr>
            <p:cNvPr id="38" name="Grupo 37">
              <a:extLst>
                <a:ext uri="{FF2B5EF4-FFF2-40B4-BE49-F238E27FC236}">
                  <a16:creationId xmlns:a16="http://schemas.microsoft.com/office/drawing/2014/main" id="{270FC531-0E53-433A-96A1-124CD9C7DF71}"/>
                </a:ext>
              </a:extLst>
            </p:cNvPr>
            <p:cNvGrpSpPr/>
            <p:nvPr/>
          </p:nvGrpSpPr>
          <p:grpSpPr>
            <a:xfrm>
              <a:off x="1868180" y="3920859"/>
              <a:ext cx="3618220" cy="1361290"/>
              <a:chOff x="1810053" y="4389435"/>
              <a:chExt cx="3618220" cy="1361290"/>
            </a:xfrm>
          </p:grpSpPr>
          <p:sp>
            <p:nvSpPr>
              <p:cNvPr id="40" name="CuadroTexto 39">
                <a:extLst>
                  <a:ext uri="{FF2B5EF4-FFF2-40B4-BE49-F238E27FC236}">
                    <a16:creationId xmlns:a16="http://schemas.microsoft.com/office/drawing/2014/main" id="{EE907BC6-E894-4749-9C6D-B2A415DB5DD4}"/>
                  </a:ext>
                </a:extLst>
              </p:cNvPr>
              <p:cNvSpPr txBox="1"/>
              <p:nvPr/>
            </p:nvSpPr>
            <p:spPr>
              <a:xfrm>
                <a:off x="1810053" y="4389435"/>
                <a:ext cx="757991" cy="369332"/>
              </a:xfrm>
              <a:prstGeom prst="rect">
                <a:avLst/>
              </a:prstGeom>
              <a:noFill/>
              <a:ln>
                <a:solidFill>
                  <a:srgbClr val="8497B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solidFill>
                      <a:srgbClr val="8497B0"/>
                    </a:solidFill>
                    <a:cs typeface="Calibri"/>
                  </a:rPr>
                  <a:t>Target</a:t>
                </a:r>
              </a:p>
            </p:txBody>
          </p:sp>
          <mc:AlternateContent xmlns:mc="http://schemas.openxmlformats.org/markup-compatibility/2006">
            <mc:Choice xmlns:a14="http://schemas.microsoft.com/office/drawing/2010/main" Requires="a14">
              <p:sp>
                <p:nvSpPr>
                  <p:cNvPr id="43" name="CuadroTexto 42">
                    <a:extLst>
                      <a:ext uri="{FF2B5EF4-FFF2-40B4-BE49-F238E27FC236}">
                        <a16:creationId xmlns:a16="http://schemas.microsoft.com/office/drawing/2014/main" id="{46106BFF-76FC-406F-A49E-B398B51C39E5}"/>
                      </a:ext>
                    </a:extLst>
                  </p:cNvPr>
                  <p:cNvSpPr txBox="1"/>
                  <p:nvPr/>
                </p:nvSpPr>
                <p:spPr>
                  <a:xfrm>
                    <a:off x="2002796" y="4919095"/>
                    <a:ext cx="2834249" cy="3907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sSub>
                          <m:sSubPr>
                            <m:ctrlPr>
                              <a:rPr lang="es-ES" b="0" i="1" smtClean="0">
                                <a:solidFill>
                                  <a:srgbClr val="8497B0"/>
                                </a:solidFill>
                                <a:latin typeface="Cambria Math" panose="02040503050406030204" pitchFamily="18" charset="0"/>
                                <a:cs typeface="Calibri"/>
                              </a:rPr>
                            </m:ctrlPr>
                          </m:sSubPr>
                          <m:e>
                            <m:r>
                              <a:rPr lang="es-ES" b="0" i="1" smtClean="0">
                                <a:solidFill>
                                  <a:srgbClr val="8497B0"/>
                                </a:solidFill>
                                <a:latin typeface="Cambria Math" panose="02040503050406030204" pitchFamily="18" charset="0"/>
                                <a:cs typeface="Calibri"/>
                              </a:rPr>
                              <m:t>𝑉</m:t>
                            </m:r>
                          </m:e>
                          <m:sub>
                            <m:r>
                              <a:rPr lang="es-ES" b="0" i="1" smtClean="0">
                                <a:solidFill>
                                  <a:srgbClr val="8497B0"/>
                                </a:solidFill>
                                <a:latin typeface="Cambria Math" panose="02040503050406030204" pitchFamily="18" charset="0"/>
                                <a:cs typeface="Calibri"/>
                              </a:rPr>
                              <m:t>∞,</m:t>
                            </m:r>
                            <m:r>
                              <a:rPr lang="es-ES" b="0" i="1" smtClean="0">
                                <a:solidFill>
                                  <a:srgbClr val="8497B0"/>
                                </a:solidFill>
                                <a:latin typeface="Cambria Math" panose="02040503050406030204" pitchFamily="18" charset="0"/>
                                <a:cs typeface="Calibri"/>
                              </a:rPr>
                              <m:t>𝐽𝑢𝑝</m:t>
                            </m:r>
                          </m:sub>
                        </m:sSub>
                      </m:oMath>
                    </a14:m>
                    <a:r>
                      <a:rPr lang="es-ES">
                        <a:solidFill>
                          <a:srgbClr val="8497B0"/>
                        </a:solidFill>
                        <a:cs typeface="Calibri"/>
                      </a:rPr>
                      <a:t> , </a:t>
                    </a:r>
                    <a14:m>
                      <m:oMath xmlns:m="http://schemas.openxmlformats.org/officeDocument/2006/math">
                        <m:r>
                          <a:rPr lang="es-ES" b="0" i="1" smtClean="0">
                            <a:solidFill>
                              <a:srgbClr val="8497B0"/>
                            </a:solidFill>
                            <a:latin typeface="Cambria Math" panose="02040503050406030204" pitchFamily="18" charset="0"/>
                            <a:cs typeface="Calibri"/>
                          </a:rPr>
                          <m:t>𝑖</m:t>
                        </m:r>
                        <m:r>
                          <a:rPr lang="es-ES" b="0" i="1" smtClean="0">
                            <a:solidFill>
                              <a:srgbClr val="8497B0"/>
                            </a:solidFill>
                            <a:latin typeface="Cambria Math" panose="02040503050406030204" pitchFamily="18" charset="0"/>
                            <a:cs typeface="Calibri"/>
                          </a:rPr>
                          <m:t>=50º</m:t>
                        </m:r>
                      </m:oMath>
                    </a14:m>
                    <a:r>
                      <a:rPr lang="es-ES">
                        <a:solidFill>
                          <a:srgbClr val="8497B0"/>
                        </a:solidFill>
                        <a:cs typeface="Calibri"/>
                      </a:rPr>
                      <a:t>      (</a:t>
                    </a:r>
                    <a14:m>
                      <m:oMath xmlns:m="http://schemas.openxmlformats.org/officeDocument/2006/math">
                        <m:sSub>
                          <m:sSubPr>
                            <m:ctrlPr>
                              <a:rPr lang="es-ES" b="0" i="1" smtClean="0">
                                <a:solidFill>
                                  <a:srgbClr val="8497B0"/>
                                </a:solidFill>
                                <a:latin typeface="Cambria Math" panose="02040503050406030204" pitchFamily="18" charset="0"/>
                                <a:cs typeface="Calibri"/>
                              </a:rPr>
                            </m:ctrlPr>
                          </m:sSubPr>
                          <m:e>
                            <m:r>
                              <a:rPr lang="es-ES" b="0" i="1" smtClean="0">
                                <a:solidFill>
                                  <a:srgbClr val="8497B0"/>
                                </a:solidFill>
                                <a:latin typeface="Cambria Math" panose="02040503050406030204" pitchFamily="18" charset="0"/>
                                <a:cs typeface="Calibri"/>
                              </a:rPr>
                              <m:t>𝐵</m:t>
                            </m:r>
                          </m:e>
                          <m:sub>
                            <m:r>
                              <a:rPr lang="es-ES" b="0" i="1" smtClean="0">
                                <a:solidFill>
                                  <a:srgbClr val="8497B0"/>
                                </a:solidFill>
                                <a:latin typeface="Cambria Math" panose="02040503050406030204" pitchFamily="18" charset="0"/>
                                <a:cs typeface="Calibri"/>
                              </a:rPr>
                              <m:t>𝑇</m:t>
                            </m:r>
                          </m:sub>
                        </m:sSub>
                        <m:r>
                          <a:rPr lang="es-ES" b="0" i="0" smtClean="0">
                            <a:solidFill>
                              <a:srgbClr val="8497B0"/>
                            </a:solidFill>
                            <a:latin typeface="Cambria Math" panose="02040503050406030204" pitchFamily="18" charset="0"/>
                            <a:cs typeface="Calibri"/>
                          </a:rPr>
                          <m:t>,</m:t>
                        </m:r>
                      </m:oMath>
                    </a14:m>
                    <a:r>
                      <a:rPr lang="es-ES">
                        <a:solidFill>
                          <a:srgbClr val="8497B0"/>
                        </a:solidFill>
                        <a:cs typeface="Calibri"/>
                      </a:rPr>
                      <a:t> </a:t>
                    </a:r>
                    <a14:m>
                      <m:oMath xmlns:m="http://schemas.openxmlformats.org/officeDocument/2006/math">
                        <m:sSub>
                          <m:sSubPr>
                            <m:ctrlPr>
                              <a:rPr lang="es-ES" b="0" i="1" smtClean="0">
                                <a:solidFill>
                                  <a:srgbClr val="8497B0"/>
                                </a:solidFill>
                                <a:latin typeface="Cambria Math" panose="02040503050406030204" pitchFamily="18" charset="0"/>
                                <a:cs typeface="Calibri"/>
                              </a:rPr>
                            </m:ctrlPr>
                          </m:sSubPr>
                          <m:e>
                            <m:r>
                              <a:rPr lang="es-ES" b="0" i="1" smtClean="0">
                                <a:solidFill>
                                  <a:srgbClr val="8497B0"/>
                                </a:solidFill>
                                <a:latin typeface="Cambria Math" panose="02040503050406030204" pitchFamily="18" charset="0"/>
                                <a:cs typeface="Calibri"/>
                              </a:rPr>
                              <m:t>𝐵</m:t>
                            </m:r>
                          </m:e>
                          <m:sub>
                            <m:r>
                              <a:rPr lang="es-ES" b="0" i="1" smtClean="0">
                                <a:solidFill>
                                  <a:srgbClr val="8497B0"/>
                                </a:solidFill>
                                <a:latin typeface="Cambria Math" panose="02040503050406030204" pitchFamily="18" charset="0"/>
                                <a:cs typeface="Calibri"/>
                              </a:rPr>
                              <m:t>𝑅</m:t>
                            </m:r>
                          </m:sub>
                        </m:sSub>
                      </m:oMath>
                    </a14:m>
                    <a:r>
                      <a:rPr lang="es-ES">
                        <a:solidFill>
                          <a:srgbClr val="8497B0"/>
                        </a:solidFill>
                        <a:cs typeface="Calibri"/>
                      </a:rPr>
                      <a:t>) </a:t>
                    </a:r>
                  </a:p>
                </p:txBody>
              </p:sp>
            </mc:Choice>
            <mc:Fallback>
              <p:sp>
                <p:nvSpPr>
                  <p:cNvPr id="43" name="CuadroTexto 42">
                    <a:extLst>
                      <a:ext uri="{FF2B5EF4-FFF2-40B4-BE49-F238E27FC236}">
                        <a16:creationId xmlns:a16="http://schemas.microsoft.com/office/drawing/2014/main" id="{46106BFF-76FC-406F-A49E-B398B51C39E5}"/>
                      </a:ext>
                    </a:extLst>
                  </p:cNvPr>
                  <p:cNvSpPr txBox="1">
                    <a:spLocks noRot="1" noChangeAspect="1" noMove="1" noResize="1" noEditPoints="1" noAdjustHandles="1" noChangeArrowheads="1" noChangeShapeType="1" noTextEdit="1"/>
                  </p:cNvSpPr>
                  <p:nvPr/>
                </p:nvSpPr>
                <p:spPr>
                  <a:xfrm>
                    <a:off x="2002796" y="4919095"/>
                    <a:ext cx="2834249" cy="390748"/>
                  </a:xfrm>
                  <a:prstGeom prst="rect">
                    <a:avLst/>
                  </a:prstGeom>
                  <a:blipFill>
                    <a:blip r:embed="rId10"/>
                    <a:stretch>
                      <a:fillRect t="-6154" r="-1505" b="-1846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4" name="CuadroTexto 43">
                    <a:extLst>
                      <a:ext uri="{FF2B5EF4-FFF2-40B4-BE49-F238E27FC236}">
                        <a16:creationId xmlns:a16="http://schemas.microsoft.com/office/drawing/2014/main" id="{2B3E85F7-AA0E-4B57-B9BE-5BA844E2AE0A}"/>
                      </a:ext>
                    </a:extLst>
                  </p:cNvPr>
                  <p:cNvSpPr txBox="1"/>
                  <p:nvPr/>
                </p:nvSpPr>
                <p:spPr>
                  <a:xfrm>
                    <a:off x="1979997" y="5359977"/>
                    <a:ext cx="3448276" cy="3907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sSub>
                          <m:sSubPr>
                            <m:ctrlPr>
                              <a:rPr lang="es-ES" b="0" i="1" smtClean="0">
                                <a:solidFill>
                                  <a:srgbClr val="8497B0"/>
                                </a:solidFill>
                                <a:latin typeface="Cambria Math" panose="02040503050406030204" pitchFamily="18" charset="0"/>
                                <a:cs typeface="Calibri"/>
                              </a:rPr>
                            </m:ctrlPr>
                          </m:sSubPr>
                          <m:e>
                            <m:r>
                              <a:rPr lang="es-ES" b="0" i="1" smtClean="0">
                                <a:solidFill>
                                  <a:srgbClr val="8497B0"/>
                                </a:solidFill>
                                <a:latin typeface="Cambria Math" panose="02040503050406030204" pitchFamily="18" charset="0"/>
                                <a:cs typeface="Calibri"/>
                              </a:rPr>
                              <m:t>𝑅</m:t>
                            </m:r>
                          </m:e>
                          <m:sub>
                            <m:r>
                              <a:rPr lang="es-ES" b="0" i="1" smtClean="0">
                                <a:solidFill>
                                  <a:srgbClr val="8497B0"/>
                                </a:solidFill>
                                <a:latin typeface="Cambria Math" panose="02040503050406030204" pitchFamily="18" charset="0"/>
                                <a:cs typeface="Calibri"/>
                              </a:rPr>
                              <m:t>𝑝</m:t>
                            </m:r>
                          </m:sub>
                        </m:sSub>
                      </m:oMath>
                    </a14:m>
                    <a:r>
                      <a:rPr lang="es-ES">
                        <a:solidFill>
                          <a:srgbClr val="8497B0"/>
                        </a:solidFill>
                        <a:cs typeface="Calibri"/>
                      </a:rPr>
                      <a:t>, inclinación órbita de llegada </a:t>
                    </a:r>
                  </a:p>
                </p:txBody>
              </p:sp>
            </mc:Choice>
            <mc:Fallback>
              <p:sp>
                <p:nvSpPr>
                  <p:cNvPr id="44" name="CuadroTexto 43">
                    <a:extLst>
                      <a:ext uri="{FF2B5EF4-FFF2-40B4-BE49-F238E27FC236}">
                        <a16:creationId xmlns:a16="http://schemas.microsoft.com/office/drawing/2014/main" id="{2B3E85F7-AA0E-4B57-B9BE-5BA844E2AE0A}"/>
                      </a:ext>
                    </a:extLst>
                  </p:cNvPr>
                  <p:cNvSpPr txBox="1">
                    <a:spLocks noRot="1" noChangeAspect="1" noMove="1" noResize="1" noEditPoints="1" noAdjustHandles="1" noChangeArrowheads="1" noChangeShapeType="1" noTextEdit="1"/>
                  </p:cNvSpPr>
                  <p:nvPr/>
                </p:nvSpPr>
                <p:spPr>
                  <a:xfrm>
                    <a:off x="1979997" y="5359977"/>
                    <a:ext cx="3448276" cy="390748"/>
                  </a:xfrm>
                  <a:prstGeom prst="rect">
                    <a:avLst/>
                  </a:prstGeom>
                  <a:blipFill>
                    <a:blip r:embed="rId11"/>
                    <a:stretch>
                      <a:fillRect t="-7813" b="-20313"/>
                    </a:stretch>
                  </a:blipFill>
                </p:spPr>
                <p:txBody>
                  <a:bodyPr/>
                  <a:lstStyle/>
                  <a:p>
                    <a:r>
                      <a:rPr lang="en-GB">
                        <a:noFill/>
                      </a:rPr>
                      <a:t> </a:t>
                    </a:r>
                  </a:p>
                </p:txBody>
              </p:sp>
            </mc:Fallback>
          </mc:AlternateContent>
        </p:grpSp>
        <p:cxnSp>
          <p:nvCxnSpPr>
            <p:cNvPr id="39" name="Conector recto de flecha 38">
              <a:extLst>
                <a:ext uri="{FF2B5EF4-FFF2-40B4-BE49-F238E27FC236}">
                  <a16:creationId xmlns:a16="http://schemas.microsoft.com/office/drawing/2014/main" id="{F35256C6-B3BD-4C42-B083-2CC2CED01F92}"/>
                </a:ext>
              </a:extLst>
            </p:cNvPr>
            <p:cNvCxnSpPr>
              <a:cxnSpLocks/>
            </p:cNvCxnSpPr>
            <p:nvPr/>
          </p:nvCxnSpPr>
          <p:spPr>
            <a:xfrm>
              <a:off x="1868180" y="4645892"/>
              <a:ext cx="154112" cy="1"/>
            </a:xfrm>
            <a:prstGeom prst="straightConnector1">
              <a:avLst/>
            </a:prstGeom>
            <a:ln>
              <a:solidFill>
                <a:srgbClr val="CDA65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Conector recto de flecha 44">
            <a:extLst>
              <a:ext uri="{FF2B5EF4-FFF2-40B4-BE49-F238E27FC236}">
                <a16:creationId xmlns:a16="http://schemas.microsoft.com/office/drawing/2014/main" id="{9A697792-2826-45C8-B362-5A544C87EDCF}"/>
              </a:ext>
            </a:extLst>
          </p:cNvPr>
          <p:cNvCxnSpPr>
            <a:cxnSpLocks/>
          </p:cNvCxnSpPr>
          <p:nvPr/>
        </p:nvCxnSpPr>
        <p:spPr>
          <a:xfrm>
            <a:off x="1835568" y="6022756"/>
            <a:ext cx="154112" cy="1"/>
          </a:xfrm>
          <a:prstGeom prst="straightConnector1">
            <a:avLst/>
          </a:prstGeom>
          <a:ln>
            <a:solidFill>
              <a:srgbClr val="CDA655"/>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1AEFEB55-F360-48C1-8C40-A9E05CDB1ECE}"/>
              </a:ext>
            </a:extLst>
          </p:cNvPr>
          <p:cNvSpPr txBox="1"/>
          <p:nvPr/>
        </p:nvSpPr>
        <p:spPr>
          <a:xfrm>
            <a:off x="2658178" y="4868255"/>
            <a:ext cx="2597403" cy="369332"/>
          </a:xfrm>
          <a:prstGeom prst="rect">
            <a:avLst/>
          </a:prstGeom>
          <a:noFill/>
        </p:spPr>
        <p:txBody>
          <a:bodyPr wrap="square" rtlCol="0">
            <a:spAutoFit/>
          </a:bodyPr>
          <a:lstStyle/>
          <a:p>
            <a:r>
              <a:rPr lang="es-ES">
                <a:solidFill>
                  <a:srgbClr val="8497B0"/>
                </a:solidFill>
              </a:rPr>
              <a:t>Hipérbola de llegada</a:t>
            </a:r>
            <a:endParaRPr lang="en-GB">
              <a:solidFill>
                <a:srgbClr val="8497B0"/>
              </a:solidFill>
            </a:endParaRPr>
          </a:p>
        </p:txBody>
      </p:sp>
    </p:spTree>
    <p:extLst>
      <p:ext uri="{BB962C8B-B14F-4D97-AF65-F5344CB8AC3E}">
        <p14:creationId xmlns:p14="http://schemas.microsoft.com/office/powerpoint/2010/main" val="135901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descr="A close up of a reptile&#10;&#10;Description automatically generated">
            <a:extLst>
              <a:ext uri="{FF2B5EF4-FFF2-40B4-BE49-F238E27FC236}">
                <a16:creationId xmlns:a16="http://schemas.microsoft.com/office/drawing/2014/main" id="{926105FF-472A-4BC7-AAB1-8D92415391E9}"/>
              </a:ext>
            </a:extLst>
          </p:cNvPr>
          <p:cNvPicPr>
            <a:picLocks noChangeAspect="1"/>
          </p:cNvPicPr>
          <p:nvPr/>
        </p:nvPicPr>
        <p:blipFill rotWithShape="1">
          <a:blip r:embed="rId2">
            <a:alphaModFix amt="50000"/>
          </a:blip>
          <a:srcRect t="8237" b="25586"/>
          <a:stretch/>
        </p:blipFill>
        <p:spPr>
          <a:xfrm>
            <a:off x="20" y="1"/>
            <a:ext cx="12191980" cy="6857999"/>
          </a:xfrm>
          <a:prstGeom prst="rect">
            <a:avLst/>
          </a:prstGeom>
        </p:spPr>
      </p:pic>
      <p:pic>
        <p:nvPicPr>
          <p:cNvPr id="22" name="Picture 25">
            <a:extLst>
              <a:ext uri="{FF2B5EF4-FFF2-40B4-BE49-F238E27FC236}">
                <a16:creationId xmlns:a16="http://schemas.microsoft.com/office/drawing/2014/main" id="{FF7AEAD4-B1AC-468B-9370-4E7887A8D010}"/>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artisticCutout/>
                    </a14:imgEffect>
                  </a14:imgLayer>
                </a14:imgProps>
              </a:ext>
            </a:extLst>
          </a:blip>
          <a:srcRect l="-1" r="83312" b="7739"/>
          <a:stretch/>
        </p:blipFill>
        <p:spPr>
          <a:xfrm>
            <a:off x="4357" y="-4165"/>
            <a:ext cx="1462489" cy="6862166"/>
          </a:xfrm>
          <a:ln>
            <a:solidFill>
              <a:srgbClr val="4472C4"/>
            </a:solidFill>
          </a:ln>
        </p:spPr>
      </p:pic>
      <p:sp>
        <p:nvSpPr>
          <p:cNvPr id="2" name="TextBox 1">
            <a:extLst>
              <a:ext uri="{FF2B5EF4-FFF2-40B4-BE49-F238E27FC236}">
                <a16:creationId xmlns:a16="http://schemas.microsoft.com/office/drawing/2014/main" id="{26DFD6AD-9ECA-4D80-8049-3C4580F44AD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28" name="Rectangle 27">
            <a:extLst>
              <a:ext uri="{FF2B5EF4-FFF2-40B4-BE49-F238E27FC236}">
                <a16:creationId xmlns:a16="http://schemas.microsoft.com/office/drawing/2014/main" id="{711ECC1A-0CA0-4A8F-B05A-60605E840C63}"/>
              </a:ext>
            </a:extLst>
          </p:cNvPr>
          <p:cNvSpPr/>
          <p:nvPr/>
        </p:nvSpPr>
        <p:spPr>
          <a:xfrm>
            <a:off x="1466846" y="-95692"/>
            <a:ext cx="10877554" cy="6949528"/>
          </a:xfrm>
          <a:prstGeom prst="rect">
            <a:avLst/>
          </a:prstGeom>
          <a:solidFill>
            <a:srgbClr val="22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9F8E5FD-DE7C-492B-8229-802AB25ABED7}"/>
              </a:ext>
            </a:extLst>
          </p:cNvPr>
          <p:cNvSpPr txBox="1"/>
          <p:nvPr/>
        </p:nvSpPr>
        <p:spPr>
          <a:xfrm>
            <a:off x="1758494" y="438412"/>
            <a:ext cx="73949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CDA655"/>
                </a:solidFill>
                <a:cs typeface="Calibri"/>
              </a:rPr>
              <a:t>Hipérbola de llegada</a:t>
            </a:r>
            <a:endParaRPr lang="es-ES"/>
          </a:p>
        </p:txBody>
      </p:sp>
      <p:sp>
        <p:nvSpPr>
          <p:cNvPr id="4" name="TextBox 3">
            <a:extLst>
              <a:ext uri="{FF2B5EF4-FFF2-40B4-BE49-F238E27FC236}">
                <a16:creationId xmlns:a16="http://schemas.microsoft.com/office/drawing/2014/main" id="{99189086-D357-4A7D-9408-C93C7DFA99C4}"/>
              </a:ext>
            </a:extLst>
          </p:cNvPr>
          <p:cNvSpPr txBox="1"/>
          <p:nvPr/>
        </p:nvSpPr>
        <p:spPr>
          <a:xfrm>
            <a:off x="11481758" y="6133381"/>
            <a:ext cx="4140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rgbClr val="CDA655"/>
                </a:solidFill>
                <a:cs typeface="Calibri"/>
              </a:rPr>
              <a:t>7</a:t>
            </a:r>
            <a:endParaRPr lang="en-US" sz="2400" dirty="0">
              <a:solidFill>
                <a:srgbClr val="CDA655"/>
              </a:solidFill>
              <a:cs typeface="Calibri"/>
            </a:endParaRPr>
          </a:p>
        </p:txBody>
      </p:sp>
      <p:cxnSp>
        <p:nvCxnSpPr>
          <p:cNvPr id="6" name="Conector recto 5">
            <a:extLst>
              <a:ext uri="{FF2B5EF4-FFF2-40B4-BE49-F238E27FC236}">
                <a16:creationId xmlns:a16="http://schemas.microsoft.com/office/drawing/2014/main" id="{9B74C826-C053-4F0A-84C6-4D77E97E1E76}"/>
              </a:ext>
            </a:extLst>
          </p:cNvPr>
          <p:cNvCxnSpPr/>
          <p:nvPr/>
        </p:nvCxnSpPr>
        <p:spPr>
          <a:xfrm>
            <a:off x="1830371" y="1084743"/>
            <a:ext cx="9831712" cy="0"/>
          </a:xfrm>
          <a:prstGeom prst="line">
            <a:avLst/>
          </a:prstGeom>
          <a:ln w="19050">
            <a:solidFill>
              <a:srgbClr val="CDA655"/>
            </a:solidFill>
          </a:ln>
        </p:spPr>
        <p:style>
          <a:lnRef idx="1">
            <a:schemeClr val="accent1"/>
          </a:lnRef>
          <a:fillRef idx="0">
            <a:schemeClr val="accent1"/>
          </a:fillRef>
          <a:effectRef idx="0">
            <a:schemeClr val="accent1"/>
          </a:effectRef>
          <a:fontRef idx="minor">
            <a:schemeClr val="tx1"/>
          </a:fontRef>
        </p:style>
      </p:cxnSp>
      <p:grpSp>
        <p:nvGrpSpPr>
          <p:cNvPr id="13" name="Grupo 12">
            <a:extLst>
              <a:ext uri="{FF2B5EF4-FFF2-40B4-BE49-F238E27FC236}">
                <a16:creationId xmlns:a16="http://schemas.microsoft.com/office/drawing/2014/main" id="{F2861423-6140-4F12-82DD-DED45DFFC8D1}"/>
              </a:ext>
            </a:extLst>
          </p:cNvPr>
          <p:cNvGrpSpPr/>
          <p:nvPr/>
        </p:nvGrpSpPr>
        <p:grpSpPr>
          <a:xfrm>
            <a:off x="1830370" y="3182530"/>
            <a:ext cx="3867263" cy="731547"/>
            <a:chOff x="1830371" y="1385774"/>
            <a:chExt cx="3867263" cy="731547"/>
          </a:xfrm>
        </p:grpSpPr>
        <mc:AlternateContent xmlns:mc="http://schemas.openxmlformats.org/markup-compatibility/2006">
          <mc:Choice xmlns:a14="http://schemas.microsoft.com/office/drawing/2010/main" Requires="a14">
            <p:sp>
              <p:nvSpPr>
                <p:cNvPr id="16" name="CuadroTexto 1">
                  <a:extLst>
                    <a:ext uri="{FF2B5EF4-FFF2-40B4-BE49-F238E27FC236}">
                      <a16:creationId xmlns:a16="http://schemas.microsoft.com/office/drawing/2014/main" id="{0FE0A833-15EF-4AD3-96C9-A34307F5B854}"/>
                    </a:ext>
                  </a:extLst>
                </p:cNvPr>
                <p:cNvSpPr txBox="1"/>
                <p:nvPr/>
              </p:nvSpPr>
              <p:spPr>
                <a:xfrm>
                  <a:off x="1970739" y="1385774"/>
                  <a:ext cx="3726895" cy="7315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2000">
                      <a:solidFill>
                        <a:srgbClr val="8497B0"/>
                      </a:solidFill>
                      <a:ea typeface="+mn-lt"/>
                      <a:cs typeface="+mn-lt"/>
                    </a:rPr>
                    <a:t>Propagación hasta </a:t>
                  </a:r>
                  <a14:m>
                    <m:oMath xmlns:m="http://schemas.openxmlformats.org/officeDocument/2006/math">
                      <m:sSub>
                        <m:sSubPr>
                          <m:ctrlPr>
                            <a:rPr lang="en-GB" sz="2000" b="0" i="1" smtClean="0">
                              <a:solidFill>
                                <a:srgbClr val="8497B0"/>
                              </a:solidFill>
                              <a:latin typeface="Cambria Math" panose="02040503050406030204" pitchFamily="18" charset="0"/>
                            </a:rPr>
                          </m:ctrlPr>
                        </m:sSubPr>
                        <m:e>
                          <m:r>
                            <a:rPr lang="en-GB" sz="2000" b="0" i="1" smtClean="0">
                              <a:solidFill>
                                <a:srgbClr val="8497B0"/>
                              </a:solidFill>
                              <a:latin typeface="Cambria Math" panose="02040503050406030204" pitchFamily="18" charset="0"/>
                            </a:rPr>
                            <m:t>𝑅</m:t>
                          </m:r>
                        </m:e>
                        <m:sub>
                          <m:r>
                            <a:rPr lang="en-GB" sz="2000" b="0" i="1" smtClean="0">
                              <a:solidFill>
                                <a:srgbClr val="8497B0"/>
                              </a:solidFill>
                              <a:latin typeface="Cambria Math" panose="02040503050406030204" pitchFamily="18" charset="0"/>
                            </a:rPr>
                            <m:t>𝑝</m:t>
                          </m:r>
                        </m:sub>
                      </m:sSub>
                    </m:oMath>
                  </a14:m>
                  <a:r>
                    <a:rPr lang="es-ES" sz="2000">
                      <a:solidFill>
                        <a:srgbClr val="BA9953"/>
                      </a:solidFill>
                      <a:ea typeface="+mn-lt"/>
                      <a:cs typeface="+mn-lt"/>
                    </a:rPr>
                    <a:t> </a:t>
                  </a:r>
                  <a:r>
                    <a:rPr lang="es-ES" sz="2000">
                      <a:solidFill>
                        <a:srgbClr val="8497B0"/>
                      </a:solidFill>
                      <a:ea typeface="+mn-lt"/>
                      <a:cs typeface="+mn-lt"/>
                    </a:rPr>
                    <a:t>de la hipérbola de llegada</a:t>
                  </a:r>
                  <a:endParaRPr lang="es-ES" sz="2000">
                    <a:solidFill>
                      <a:srgbClr val="8497B0"/>
                    </a:solidFill>
                    <a:cs typeface="Calibri"/>
                  </a:endParaRPr>
                </a:p>
              </p:txBody>
            </p:sp>
          </mc:Choice>
          <mc:Fallback>
            <p:sp>
              <p:nvSpPr>
                <p:cNvPr id="16" name="CuadroTexto 1">
                  <a:extLst>
                    <a:ext uri="{FF2B5EF4-FFF2-40B4-BE49-F238E27FC236}">
                      <a16:creationId xmlns:a16="http://schemas.microsoft.com/office/drawing/2014/main" id="{0FE0A833-15EF-4AD3-96C9-A34307F5B854}"/>
                    </a:ext>
                  </a:extLst>
                </p:cNvPr>
                <p:cNvSpPr txBox="1">
                  <a:spLocks noRot="1" noChangeAspect="1" noMove="1" noResize="1" noEditPoints="1" noAdjustHandles="1" noChangeArrowheads="1" noChangeShapeType="1" noTextEdit="1"/>
                </p:cNvSpPr>
                <p:nvPr/>
              </p:nvSpPr>
              <p:spPr>
                <a:xfrm>
                  <a:off x="1970739" y="1385774"/>
                  <a:ext cx="3726895" cy="731547"/>
                </a:xfrm>
                <a:prstGeom prst="rect">
                  <a:avLst/>
                </a:prstGeom>
                <a:blipFill>
                  <a:blip r:embed="rId5"/>
                  <a:stretch>
                    <a:fillRect l="-1634" t="-3333" b="-14167"/>
                  </a:stretch>
                </a:blipFill>
              </p:spPr>
              <p:txBody>
                <a:bodyPr/>
                <a:lstStyle/>
                <a:p>
                  <a:r>
                    <a:rPr lang="en-GB">
                      <a:noFill/>
                    </a:rPr>
                    <a:t> </a:t>
                  </a:r>
                </a:p>
              </p:txBody>
            </p:sp>
          </mc:Fallback>
        </mc:AlternateContent>
        <p:sp>
          <p:nvSpPr>
            <p:cNvPr id="17" name="Triángulo isósceles 16">
              <a:extLst>
                <a:ext uri="{FF2B5EF4-FFF2-40B4-BE49-F238E27FC236}">
                  <a16:creationId xmlns:a16="http://schemas.microsoft.com/office/drawing/2014/main" id="{9CCD50F4-A905-4CF1-80EC-61F27A686ADD}"/>
                </a:ext>
              </a:extLst>
            </p:cNvPr>
            <p:cNvSpPr/>
            <p:nvPr/>
          </p:nvSpPr>
          <p:spPr>
            <a:xfrm rot="5400000">
              <a:off x="1830370" y="1523155"/>
              <a:ext cx="140369" cy="140368"/>
            </a:xfrm>
            <a:prstGeom prst="triangle">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grpSp>
      <p:grpSp>
        <p:nvGrpSpPr>
          <p:cNvPr id="18" name="Group 25">
            <a:extLst>
              <a:ext uri="{FF2B5EF4-FFF2-40B4-BE49-F238E27FC236}">
                <a16:creationId xmlns:a16="http://schemas.microsoft.com/office/drawing/2014/main" id="{265CF4FF-3D63-4AEA-985E-1FFD3D156023}"/>
              </a:ext>
            </a:extLst>
          </p:cNvPr>
          <p:cNvGrpSpPr/>
          <p:nvPr/>
        </p:nvGrpSpPr>
        <p:grpSpPr>
          <a:xfrm>
            <a:off x="2020594" y="4048311"/>
            <a:ext cx="2794641" cy="369332"/>
            <a:chOff x="2105848" y="5995667"/>
            <a:chExt cx="2794641" cy="369332"/>
          </a:xfrm>
        </p:grpSpPr>
        <p:sp>
          <p:nvSpPr>
            <p:cNvPr id="19" name="Rectángulo: esquinas redondeadas 18">
              <a:extLst>
                <a:ext uri="{FF2B5EF4-FFF2-40B4-BE49-F238E27FC236}">
                  <a16:creationId xmlns:a16="http://schemas.microsoft.com/office/drawing/2014/main" id="{0A2FEE11-2754-4662-8223-14E1BB3FE1BF}"/>
                </a:ext>
              </a:extLst>
            </p:cNvPr>
            <p:cNvSpPr/>
            <p:nvPr/>
          </p:nvSpPr>
          <p:spPr>
            <a:xfrm>
              <a:off x="2105848" y="6000279"/>
              <a:ext cx="2794641" cy="340311"/>
            </a:xfrm>
            <a:prstGeom prst="roundRect">
              <a:avLst/>
            </a:prstGeom>
            <a:noFill/>
            <a:ln w="28575">
              <a:solidFill>
                <a:srgbClr val="D16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a:solidFill>
                  <a:srgbClr val="7F7F7F"/>
                </a:solidFill>
              </a:endParaRPr>
            </a:p>
          </p:txBody>
        </p:sp>
        <p:sp>
          <p:nvSpPr>
            <p:cNvPr id="20" name="TextBox 44">
              <a:extLst>
                <a:ext uri="{FF2B5EF4-FFF2-40B4-BE49-F238E27FC236}">
                  <a16:creationId xmlns:a16="http://schemas.microsoft.com/office/drawing/2014/main" id="{5FE01DC1-99CD-46AA-ADA7-738B2BF5D436}"/>
                </a:ext>
              </a:extLst>
            </p:cNvPr>
            <p:cNvSpPr txBox="1"/>
            <p:nvPr/>
          </p:nvSpPr>
          <p:spPr>
            <a:xfrm>
              <a:off x="2158954" y="5995667"/>
              <a:ext cx="2682081" cy="369332"/>
            </a:xfrm>
            <a:prstGeom prst="rect">
              <a:avLst/>
            </a:prstGeom>
            <a:noFill/>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chemeClr val="tx2">
                      <a:lumMod val="60000"/>
                      <a:lumOff val="40000"/>
                    </a:schemeClr>
                  </a:solidFill>
                </a:rPr>
                <a:t>Propagador “</a:t>
              </a:r>
              <a:r>
                <a:rPr lang="es-ES" err="1">
                  <a:solidFill>
                    <a:schemeClr val="tx2">
                      <a:lumMod val="60000"/>
                      <a:lumOff val="40000"/>
                    </a:schemeClr>
                  </a:solidFill>
                </a:rPr>
                <a:t>Near</a:t>
              </a:r>
              <a:r>
                <a:rPr lang="es-ES">
                  <a:solidFill>
                    <a:schemeClr val="tx2">
                      <a:lumMod val="60000"/>
                      <a:lumOff val="40000"/>
                    </a:schemeClr>
                  </a:solidFill>
                </a:rPr>
                <a:t> </a:t>
              </a:r>
              <a:r>
                <a:rPr lang="es-ES" err="1">
                  <a:solidFill>
                    <a:schemeClr val="tx2">
                      <a:lumMod val="60000"/>
                      <a:lumOff val="40000"/>
                    </a:schemeClr>
                  </a:solidFill>
                </a:rPr>
                <a:t>Jupiter</a:t>
              </a:r>
              <a:r>
                <a:rPr lang="es-ES">
                  <a:solidFill>
                    <a:schemeClr val="tx2">
                      <a:lumMod val="60000"/>
                      <a:lumOff val="40000"/>
                    </a:schemeClr>
                  </a:solidFill>
                </a:rPr>
                <a:t>”</a:t>
              </a:r>
              <a:endParaRPr lang="en-GB">
                <a:solidFill>
                  <a:schemeClr val="tx2">
                    <a:lumMod val="60000"/>
                    <a:lumOff val="40000"/>
                  </a:schemeClr>
                </a:solidFill>
              </a:endParaRPr>
            </a:p>
          </p:txBody>
        </p:sp>
      </p:grpSp>
      <p:pic>
        <p:nvPicPr>
          <p:cNvPr id="5" name="Imagen 6" descr="Imagen que contiene luz, tabla, alambre, pequeño&#10;&#10;Descripción generada automáticamente">
            <a:extLst>
              <a:ext uri="{FF2B5EF4-FFF2-40B4-BE49-F238E27FC236}">
                <a16:creationId xmlns:a16="http://schemas.microsoft.com/office/drawing/2014/main" id="{A3F4CAEE-16C4-482D-A778-21429E9A8C72}"/>
              </a:ext>
            </a:extLst>
          </p:cNvPr>
          <p:cNvPicPr>
            <a:picLocks noChangeAspect="1"/>
          </p:cNvPicPr>
          <p:nvPr/>
        </p:nvPicPr>
        <p:blipFill>
          <a:blip r:embed="rId6"/>
          <a:stretch>
            <a:fillRect/>
          </a:stretch>
        </p:blipFill>
        <p:spPr>
          <a:xfrm>
            <a:off x="6118957" y="2166708"/>
            <a:ext cx="5839889" cy="3326352"/>
          </a:xfrm>
          <a:prstGeom prst="rect">
            <a:avLst/>
          </a:prstGeom>
        </p:spPr>
      </p:pic>
      <p:pic>
        <p:nvPicPr>
          <p:cNvPr id="9" name="Graphic 8" descr="Rocket outline">
            <a:extLst>
              <a:ext uri="{FF2B5EF4-FFF2-40B4-BE49-F238E27FC236}">
                <a16:creationId xmlns:a16="http://schemas.microsoft.com/office/drawing/2014/main" id="{AEBD25F8-7573-435A-9E1F-AE56102BE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72408" y="122497"/>
            <a:ext cx="914400" cy="914400"/>
          </a:xfrm>
          <a:prstGeom prst="rect">
            <a:avLst/>
          </a:prstGeom>
        </p:spPr>
      </p:pic>
      <p:grpSp>
        <p:nvGrpSpPr>
          <p:cNvPr id="37" name="Grupo 36">
            <a:extLst>
              <a:ext uri="{FF2B5EF4-FFF2-40B4-BE49-F238E27FC236}">
                <a16:creationId xmlns:a16="http://schemas.microsoft.com/office/drawing/2014/main" id="{52146149-26E8-450E-8BAF-A30EF1E53248}"/>
              </a:ext>
            </a:extLst>
          </p:cNvPr>
          <p:cNvGrpSpPr/>
          <p:nvPr/>
        </p:nvGrpSpPr>
        <p:grpSpPr>
          <a:xfrm>
            <a:off x="1830371" y="1602652"/>
            <a:ext cx="3789407" cy="400110"/>
            <a:chOff x="1763166" y="4463716"/>
            <a:chExt cx="3789407" cy="400110"/>
          </a:xfrm>
        </p:grpSpPr>
        <p:sp>
          <p:nvSpPr>
            <p:cNvPr id="38" name="Triángulo isósceles 37">
              <a:extLst>
                <a:ext uri="{FF2B5EF4-FFF2-40B4-BE49-F238E27FC236}">
                  <a16:creationId xmlns:a16="http://schemas.microsoft.com/office/drawing/2014/main" id="{1297218A-7D33-4366-9006-FC704B72A689}"/>
                </a:ext>
              </a:extLst>
            </p:cNvPr>
            <p:cNvSpPr/>
            <p:nvPr/>
          </p:nvSpPr>
          <p:spPr>
            <a:xfrm rot="5400000">
              <a:off x="1763165" y="4593557"/>
              <a:ext cx="140369" cy="140368"/>
            </a:xfrm>
            <a:prstGeom prst="triangle">
              <a:avLst/>
            </a:prstGeom>
            <a:solidFill>
              <a:srgbClr val="CDA655"/>
            </a:solidFill>
            <a:ln>
              <a:solidFill>
                <a:srgbClr val="CDA6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F6F09F35-D771-4FFC-B56C-BADC54722377}"/>
                </a:ext>
              </a:extLst>
            </p:cNvPr>
            <p:cNvSpPr txBox="1"/>
            <p:nvPr/>
          </p:nvSpPr>
          <p:spPr>
            <a:xfrm>
              <a:off x="1826795" y="4463716"/>
              <a:ext cx="37257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solidFill>
                    <a:srgbClr val="8497B0"/>
                  </a:solidFill>
                  <a:ea typeface="+mn-lt"/>
                  <a:cs typeface="+mn-lt"/>
                </a:rPr>
                <a:t>  Propagación hasta SOI de Júpiter</a:t>
              </a:r>
              <a:endParaRPr lang="es-ES" sz="2000">
                <a:solidFill>
                  <a:srgbClr val="8497B0"/>
                </a:solidFill>
                <a:cs typeface="Calibri"/>
              </a:endParaRPr>
            </a:p>
          </p:txBody>
        </p:sp>
      </p:grpSp>
      <p:grpSp>
        <p:nvGrpSpPr>
          <p:cNvPr id="40" name="Group 25">
            <a:extLst>
              <a:ext uri="{FF2B5EF4-FFF2-40B4-BE49-F238E27FC236}">
                <a16:creationId xmlns:a16="http://schemas.microsoft.com/office/drawing/2014/main" id="{0D631DF4-A0FA-45F3-8C29-64518CDA5092}"/>
              </a:ext>
            </a:extLst>
          </p:cNvPr>
          <p:cNvGrpSpPr/>
          <p:nvPr/>
        </p:nvGrpSpPr>
        <p:grpSpPr>
          <a:xfrm>
            <a:off x="1999637" y="2133437"/>
            <a:ext cx="2775293" cy="369332"/>
            <a:chOff x="3469427" y="1774588"/>
            <a:chExt cx="2995870" cy="369332"/>
          </a:xfrm>
        </p:grpSpPr>
        <p:sp>
          <p:nvSpPr>
            <p:cNvPr id="41" name="Rectángulo: esquinas redondeadas 40">
              <a:extLst>
                <a:ext uri="{FF2B5EF4-FFF2-40B4-BE49-F238E27FC236}">
                  <a16:creationId xmlns:a16="http://schemas.microsoft.com/office/drawing/2014/main" id="{0C5343EA-1608-4699-A4EB-023E0ACC8A56}"/>
                </a:ext>
              </a:extLst>
            </p:cNvPr>
            <p:cNvSpPr/>
            <p:nvPr/>
          </p:nvSpPr>
          <p:spPr>
            <a:xfrm>
              <a:off x="3469427" y="1779200"/>
              <a:ext cx="2794641" cy="340311"/>
            </a:xfrm>
            <a:prstGeom prst="roundRect">
              <a:avLst/>
            </a:prstGeom>
            <a:noFill/>
            <a:ln w="28575">
              <a:solidFill>
                <a:srgbClr val="D16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600">
                <a:solidFill>
                  <a:srgbClr val="7F7F7F"/>
                </a:solidFill>
              </a:endParaRPr>
            </a:p>
          </p:txBody>
        </p:sp>
        <p:sp>
          <p:nvSpPr>
            <p:cNvPr id="42" name="TextBox 44">
              <a:extLst>
                <a:ext uri="{FF2B5EF4-FFF2-40B4-BE49-F238E27FC236}">
                  <a16:creationId xmlns:a16="http://schemas.microsoft.com/office/drawing/2014/main" id="{1F9F26CD-EAD9-4736-ACEE-E4F09E9ECFA3}"/>
                </a:ext>
              </a:extLst>
            </p:cNvPr>
            <p:cNvSpPr txBox="1"/>
            <p:nvPr/>
          </p:nvSpPr>
          <p:spPr>
            <a:xfrm>
              <a:off x="3522532" y="1774588"/>
              <a:ext cx="2942765" cy="369332"/>
            </a:xfrm>
            <a:prstGeom prst="rect">
              <a:avLst/>
            </a:prstGeom>
            <a:noFill/>
          </p:spPr>
          <p:txBody>
            <a:bodyPr wrap="squar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a:solidFill>
                    <a:schemeClr val="tx2">
                      <a:lumMod val="60000"/>
                      <a:lumOff val="40000"/>
                    </a:schemeClr>
                  </a:solidFill>
                </a:rPr>
                <a:t>Propagador “Deep </a:t>
              </a:r>
              <a:r>
                <a:rPr lang="es-ES" err="1">
                  <a:solidFill>
                    <a:schemeClr val="tx2">
                      <a:lumMod val="60000"/>
                      <a:lumOff val="40000"/>
                    </a:schemeClr>
                  </a:solidFill>
                </a:rPr>
                <a:t>space</a:t>
              </a:r>
              <a:r>
                <a:rPr lang="es-ES">
                  <a:solidFill>
                    <a:schemeClr val="tx2">
                      <a:lumMod val="60000"/>
                      <a:lumOff val="40000"/>
                    </a:schemeClr>
                  </a:solidFill>
                </a:rPr>
                <a:t>”</a:t>
              </a:r>
              <a:endParaRPr lang="en-GB">
                <a:solidFill>
                  <a:schemeClr val="tx2">
                    <a:lumMod val="60000"/>
                    <a:lumOff val="40000"/>
                  </a:schemeClr>
                </a:solidFill>
              </a:endParaRPr>
            </a:p>
          </p:txBody>
        </p:sp>
      </p:grpSp>
    </p:spTree>
    <p:extLst>
      <p:ext uri="{BB962C8B-B14F-4D97-AF65-F5344CB8AC3E}">
        <p14:creationId xmlns:p14="http://schemas.microsoft.com/office/powerpoint/2010/main" val="3986673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TotalTime>
  <Words>1439</Words>
  <Application>Microsoft Office PowerPoint</Application>
  <PresentationFormat>Widescreen</PresentationFormat>
  <Paragraphs>239</Paragraphs>
  <Slides>36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Tema de Office</vt:lpstr>
      <vt:lpstr>Diseño de una misión interplanetaria a Júpiter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M</dc:creator>
  <cp:lastModifiedBy>Diego M</cp:lastModifiedBy>
  <cp:revision>2</cp:revision>
  <dcterms:created xsi:type="dcterms:W3CDTF">2012-07-30T22:48:03Z</dcterms:created>
  <dcterms:modified xsi:type="dcterms:W3CDTF">2021-02-04T15:54:24Z</dcterms:modified>
</cp:coreProperties>
</file>